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714" r:id="rId1"/>
  </p:sldMasterIdLst>
  <p:notesMasterIdLst>
    <p:notesMasterId r:id="rId39"/>
  </p:notesMasterIdLst>
  <p:sldIdLst>
    <p:sldId id="257" r:id="rId2"/>
    <p:sldId id="282" r:id="rId3"/>
    <p:sldId id="284" r:id="rId4"/>
    <p:sldId id="283" r:id="rId5"/>
    <p:sldId id="263" r:id="rId6"/>
    <p:sldId id="359" r:id="rId7"/>
    <p:sldId id="264" r:id="rId8"/>
    <p:sldId id="287" r:id="rId9"/>
    <p:sldId id="286" r:id="rId10"/>
    <p:sldId id="288" r:id="rId11"/>
    <p:sldId id="261" r:id="rId12"/>
    <p:sldId id="348" r:id="rId13"/>
    <p:sldId id="265" r:id="rId14"/>
    <p:sldId id="349" r:id="rId15"/>
    <p:sldId id="290" r:id="rId16"/>
    <p:sldId id="289" r:id="rId17"/>
    <p:sldId id="292" r:id="rId18"/>
    <p:sldId id="295" r:id="rId19"/>
    <p:sldId id="293" r:id="rId20"/>
    <p:sldId id="259" r:id="rId21"/>
    <p:sldId id="260" r:id="rId22"/>
    <p:sldId id="294" r:id="rId23"/>
    <p:sldId id="262" r:id="rId24"/>
    <p:sldId id="357" r:id="rId25"/>
    <p:sldId id="360" r:id="rId26"/>
    <p:sldId id="362" r:id="rId27"/>
    <p:sldId id="363" r:id="rId28"/>
    <p:sldId id="361" r:id="rId29"/>
    <p:sldId id="364" r:id="rId30"/>
    <p:sldId id="358" r:id="rId31"/>
    <p:sldId id="352" r:id="rId32"/>
    <p:sldId id="353" r:id="rId33"/>
    <p:sldId id="267" r:id="rId34"/>
    <p:sldId id="256" r:id="rId35"/>
    <p:sldId id="356" r:id="rId36"/>
    <p:sldId id="266" r:id="rId37"/>
    <p:sldId id="35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DA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9" autoAdjust="0"/>
    <p:restoredTop sz="96327"/>
  </p:normalViewPr>
  <p:slideViewPr>
    <p:cSldViewPr snapToGrid="0">
      <p:cViewPr varScale="1">
        <p:scale>
          <a:sx n="101" d="100"/>
          <a:sy n="101" d="100"/>
        </p:scale>
        <p:origin x="138" y="59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48" Type="http://schemas.openxmlformats.org/officeDocument/2006/relationships/customXml" Target="../customXml/item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nightes, Chris" userId="11b418f2-9b6a-44fe-b3e2-24b2dc733792" providerId="ADAL" clId="{90488F46-A331-4C53-A3CE-EEBD4B5454C6}"/>
    <pc:docChg chg="delSld modSld">
      <pc:chgData name="Knightes, Chris" userId="11b418f2-9b6a-44fe-b3e2-24b2dc733792" providerId="ADAL" clId="{90488F46-A331-4C53-A3CE-EEBD4B5454C6}" dt="2025-09-25T14:47:15.023" v="3" actId="47"/>
      <pc:docMkLst>
        <pc:docMk/>
      </pc:docMkLst>
      <pc:sldChg chg="del">
        <pc:chgData name="Knightes, Chris" userId="11b418f2-9b6a-44fe-b3e2-24b2dc733792" providerId="ADAL" clId="{90488F46-A331-4C53-A3CE-EEBD4B5454C6}" dt="2025-09-25T14:47:15.023" v="3" actId="47"/>
        <pc:sldMkLst>
          <pc:docMk/>
          <pc:sldMk cId="1665104166" sldId="258"/>
        </pc:sldMkLst>
      </pc:sldChg>
      <pc:sldChg chg="modSp mod">
        <pc:chgData name="Knightes, Chris" userId="11b418f2-9b6a-44fe-b3e2-24b2dc733792" providerId="ADAL" clId="{90488F46-A331-4C53-A3CE-EEBD4B5454C6}" dt="2025-09-25T14:45:49.383" v="0" actId="20577"/>
        <pc:sldMkLst>
          <pc:docMk/>
          <pc:sldMk cId="1278276510" sldId="264"/>
        </pc:sldMkLst>
        <pc:spChg chg="mod">
          <ac:chgData name="Knightes, Chris" userId="11b418f2-9b6a-44fe-b3e2-24b2dc733792" providerId="ADAL" clId="{90488F46-A331-4C53-A3CE-EEBD4B5454C6}" dt="2025-09-25T14:45:49.383" v="0" actId="20577"/>
          <ac:spMkLst>
            <pc:docMk/>
            <pc:sldMk cId="1278276510" sldId="264"/>
            <ac:spMk id="4" creationId="{C06F7730-E9CD-B2F4-DBC3-6B645B5AE541}"/>
          </ac:spMkLst>
        </pc:spChg>
      </pc:sldChg>
      <pc:sldChg chg="modSp mod">
        <pc:chgData name="Knightes, Chris" userId="11b418f2-9b6a-44fe-b3e2-24b2dc733792" providerId="ADAL" clId="{90488F46-A331-4C53-A3CE-EEBD4B5454C6}" dt="2025-09-25T14:46:17.796" v="2" actId="20577"/>
        <pc:sldMkLst>
          <pc:docMk/>
          <pc:sldMk cId="2532394448" sldId="265"/>
        </pc:sldMkLst>
        <pc:spChg chg="mod">
          <ac:chgData name="Knightes, Chris" userId="11b418f2-9b6a-44fe-b3e2-24b2dc733792" providerId="ADAL" clId="{90488F46-A331-4C53-A3CE-EEBD4B5454C6}" dt="2025-09-25T14:46:17.796" v="2" actId="20577"/>
          <ac:spMkLst>
            <pc:docMk/>
            <pc:sldMk cId="2532394448" sldId="265"/>
            <ac:spMk id="30" creationId="{D89029BA-EABA-7581-BC8D-EFA30C58ED3B}"/>
          </ac:spMkLst>
        </pc:spChg>
      </pc:sldChg>
      <pc:sldChg chg="modSp mod">
        <pc:chgData name="Knightes, Chris" userId="11b418f2-9b6a-44fe-b3e2-24b2dc733792" providerId="ADAL" clId="{90488F46-A331-4C53-A3CE-EEBD4B5454C6}" dt="2025-09-25T14:46:00.742" v="1" actId="20577"/>
        <pc:sldMkLst>
          <pc:docMk/>
          <pc:sldMk cId="1744951427" sldId="286"/>
        </pc:sldMkLst>
        <pc:spChg chg="mod">
          <ac:chgData name="Knightes, Chris" userId="11b418f2-9b6a-44fe-b3e2-24b2dc733792" providerId="ADAL" clId="{90488F46-A331-4C53-A3CE-EEBD4B5454C6}" dt="2025-09-25T14:46:00.742" v="1" actId="20577"/>
          <ac:spMkLst>
            <pc:docMk/>
            <pc:sldMk cId="1744951427" sldId="286"/>
            <ac:spMk id="9" creationId="{1F8BF114-E3A7-AEB1-6DA5-7370CD2CBCD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usepa-my.sharepoint.com/personal/knightes_chris_epa_gov/Documents/Profile/Documents/Pawtuxet_Cranston/TSS_pawtuxetsummary_MAC_CK.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usepa-my.sharepoint.com/personal/knightes_chris_epa_gov/Documents/Profile/Documents/Pawtuxet_Cranston/TSS_pawtuxetsummary_MAC_CK.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dirty="0"/>
              <a:t>log </a:t>
            </a:r>
            <a:r>
              <a:rPr lang="en-US" dirty="0" err="1"/>
              <a:t>K</a:t>
            </a:r>
            <a:r>
              <a:rPr lang="en-US" baseline="-25000" dirty="0" err="1"/>
              <a:t>d</a:t>
            </a:r>
            <a:endParaRPr lang="en-US" baseline="-25000" dirty="0"/>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dLbls>
          <c:showLegendKey val="0"/>
          <c:showVal val="0"/>
          <c:showCatName val="0"/>
          <c:showSerName val="0"/>
          <c:showPercent val="0"/>
          <c:showBubbleSize val="0"/>
        </c:dLbls>
        <c:gapWidth val="219"/>
        <c:overlap val="-27"/>
        <c:axId val="2108930112"/>
        <c:axId val="2108931072"/>
      </c:barChart>
      <c:catAx>
        <c:axId val="2108930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1072"/>
        <c:crosses val="autoZero"/>
        <c:auto val="1"/>
        <c:lblAlgn val="ctr"/>
        <c:lblOffset val="100"/>
        <c:noMultiLvlLbl val="0"/>
      </c:catAx>
      <c:valAx>
        <c:axId val="21089310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011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dirty="0"/>
              <a:t>log </a:t>
            </a:r>
            <a:r>
              <a:rPr lang="en-US" dirty="0" err="1"/>
              <a:t>K</a:t>
            </a:r>
            <a:r>
              <a:rPr lang="en-US" baseline="-25000" dirty="0" err="1"/>
              <a:t>d</a:t>
            </a:r>
            <a:endParaRPr lang="en-US" baseline="-25000" dirty="0"/>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dLbls>
          <c:showLegendKey val="0"/>
          <c:showVal val="0"/>
          <c:showCatName val="0"/>
          <c:showSerName val="0"/>
          <c:showPercent val="0"/>
          <c:showBubbleSize val="0"/>
        </c:dLbls>
        <c:gapWidth val="219"/>
        <c:overlap val="-27"/>
        <c:axId val="2108930112"/>
        <c:axId val="2108931072"/>
      </c:barChart>
      <c:catAx>
        <c:axId val="2108930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1072"/>
        <c:crosses val="autoZero"/>
        <c:auto val="1"/>
        <c:lblAlgn val="ctr"/>
        <c:lblOffset val="100"/>
        <c:noMultiLvlLbl val="0"/>
      </c:catAx>
      <c:valAx>
        <c:axId val="21089310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011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A4DA6-2ED3-4949-BA9A-D804E51F182C}" type="datetimeFigureOut">
              <a:rPr lang="en-US" smtClean="0"/>
              <a:t>9/25/2025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1AC88D-862A-0F46-B9B2-F54F21B6B3FC}" type="slidenum">
              <a:rPr lang="en-US" smtClean="0"/>
              <a:t>‹#›</a:t>
            </a:fld>
            <a:endParaRPr lang="en-US"/>
          </a:p>
        </p:txBody>
      </p:sp>
    </p:spTree>
    <p:extLst>
      <p:ext uri="{BB962C8B-B14F-4D97-AF65-F5344CB8AC3E}">
        <p14:creationId xmlns:p14="http://schemas.microsoft.com/office/powerpoint/2010/main" val="1231992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75170E7A-6917-4835-B161-721A07AFE925}" type="slidenum">
              <a:rPr lang="en-US"/>
              <a:pPr/>
              <a:t>1</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a:latin typeface="Arial" pitchFamily="34" charset="0"/>
            </a:endParaRPr>
          </a:p>
        </p:txBody>
      </p:sp>
    </p:spTree>
    <p:extLst>
      <p:ext uri="{BB962C8B-B14F-4D97-AF65-F5344CB8AC3E}">
        <p14:creationId xmlns:p14="http://schemas.microsoft.com/office/powerpoint/2010/main" val="1586810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ACFCC-E2C6-12D3-F06E-E83E50CFED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2DBBAB2-C32E-6A0C-40C0-02296CC1F3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16DF7DA-5EF1-0AB1-5573-3AB824440754}"/>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5" name="Footer Placeholder 4">
            <a:extLst>
              <a:ext uri="{FF2B5EF4-FFF2-40B4-BE49-F238E27FC236}">
                <a16:creationId xmlns:a16="http://schemas.microsoft.com/office/drawing/2014/main" id="{35EB068F-314C-50B6-C026-7527659A6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BA662C-4475-08D7-5A77-9A1EEB9B21BE}"/>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675412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C9F26-E4E8-EAE6-C3F4-E5B132C645B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C347B19-2DC6-6E05-31E2-1C7FF437E32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1A597B-8182-E780-8258-D270F3C920F0}"/>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5" name="Footer Placeholder 4">
            <a:extLst>
              <a:ext uri="{FF2B5EF4-FFF2-40B4-BE49-F238E27FC236}">
                <a16:creationId xmlns:a16="http://schemas.microsoft.com/office/drawing/2014/main" id="{1DACDE94-534D-4112-0EF5-7CC1B806DA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03DF64-B7E4-4B24-8FC4-61E8149D90D9}"/>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328843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2D9EE2-115F-AACC-2BA8-83FE10976BC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79AB29-DB59-BFAC-063D-B0F557C346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041EAD-1875-6891-FE34-B129732529CC}"/>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5" name="Footer Placeholder 4">
            <a:extLst>
              <a:ext uri="{FF2B5EF4-FFF2-40B4-BE49-F238E27FC236}">
                <a16:creationId xmlns:a16="http://schemas.microsoft.com/office/drawing/2014/main" id="{EE03C5F5-E797-CFDD-B8A5-0F600D9305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B5678B-5078-8890-F652-BE90F94BFAC0}"/>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802500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633AD7DD-8889-40EE-AB37-66A654BC2EEA}" type="slidenum">
              <a:rPr lang="en-US"/>
              <a:pPr>
                <a:defRPr/>
              </a:pPr>
              <a:t>‹#›</a:t>
            </a:fld>
            <a:endParaRPr lang="en-US"/>
          </a:p>
        </p:txBody>
      </p:sp>
    </p:spTree>
    <p:extLst>
      <p:ext uri="{BB962C8B-B14F-4D97-AF65-F5344CB8AC3E}">
        <p14:creationId xmlns:p14="http://schemas.microsoft.com/office/powerpoint/2010/main" val="1043133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60F8-07CD-99AD-A102-5F324A1048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857A27-F578-5CEE-6775-069E7D37EF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5EEA76-412E-CCF5-5877-A1603F2E0E49}"/>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5" name="Footer Placeholder 4">
            <a:extLst>
              <a:ext uri="{FF2B5EF4-FFF2-40B4-BE49-F238E27FC236}">
                <a16:creationId xmlns:a16="http://schemas.microsoft.com/office/drawing/2014/main" id="{4EA4471D-6FD0-D2D9-7CD1-C5D2124685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C66DA8-3D67-B38A-E821-DBF340475996}"/>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1235814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A0F26-E848-A765-B5F5-3BB6C13194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77D53A-D89C-C826-5A21-FFE92F64736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C77C68-753B-DC71-D654-F487D45DB64D}"/>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5" name="Footer Placeholder 4">
            <a:extLst>
              <a:ext uri="{FF2B5EF4-FFF2-40B4-BE49-F238E27FC236}">
                <a16:creationId xmlns:a16="http://schemas.microsoft.com/office/drawing/2014/main" id="{9848F885-C532-6556-5C19-F1BB3C5E87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48942B-7E5D-B7DA-2D08-C09B790468FF}"/>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1342548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BF0A8-7CCD-6470-C25A-380B6F8145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898BB2-88D3-9AD1-312D-9F95A45A4A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C37AFF3-C3F9-9296-4B00-22943257AB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13BF7A-4893-6D9C-6F0C-30E998B54792}"/>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6" name="Footer Placeholder 5">
            <a:extLst>
              <a:ext uri="{FF2B5EF4-FFF2-40B4-BE49-F238E27FC236}">
                <a16:creationId xmlns:a16="http://schemas.microsoft.com/office/drawing/2014/main" id="{A2B081E2-7820-9297-A009-D61D806841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4B492E-6284-74C5-06B8-3228B6C3F96E}"/>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3496496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7F85-E801-FEEB-F7AE-33D625C8DC9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54B1A1-6C58-F4DA-BB0D-B6B81A9BC0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B5E0FA-0A99-F9EF-4F16-8AAC4F83BA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C4913FC-239A-E669-1A11-2C41B0C514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B1146D-1A59-E96C-E385-C0AF94C68B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FCE7440-0C73-FCD1-9BD3-E97E45436650}"/>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8" name="Footer Placeholder 7">
            <a:extLst>
              <a:ext uri="{FF2B5EF4-FFF2-40B4-BE49-F238E27FC236}">
                <a16:creationId xmlns:a16="http://schemas.microsoft.com/office/drawing/2014/main" id="{1195963E-04D8-DE39-6CFC-16DFAEA60E4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1EE7EFC-EACD-AD67-FBF4-E3779B49EECF}"/>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1573818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CD93E-DC9C-C4FD-170A-B95725C616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637257E-6BDB-AC85-207D-EF1EF6D8EF80}"/>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4" name="Footer Placeholder 3">
            <a:extLst>
              <a:ext uri="{FF2B5EF4-FFF2-40B4-BE49-F238E27FC236}">
                <a16:creationId xmlns:a16="http://schemas.microsoft.com/office/drawing/2014/main" id="{B80ECAA0-A237-A56B-3F83-39AEE2DAE2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EB8A17C-0469-2FD2-8557-2D4D48BF0D14}"/>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421210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6D8D75-E1DF-5BFF-2C70-A4B3681CEC2B}"/>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3" name="Footer Placeholder 2">
            <a:extLst>
              <a:ext uri="{FF2B5EF4-FFF2-40B4-BE49-F238E27FC236}">
                <a16:creationId xmlns:a16="http://schemas.microsoft.com/office/drawing/2014/main" id="{70D96E2C-ADD4-DAB2-970E-DCBF4B670C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E3755A-61A3-027E-1D56-2CAE2C3C74AF}"/>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470863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47F84-4DBC-0B70-BB59-AC9FB6711F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5F2202-432F-EAC5-B5F1-122C719315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323614-5803-3907-9B2C-99EF199499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02CEE-E576-8243-37AC-3D816929B39D}"/>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6" name="Footer Placeholder 5">
            <a:extLst>
              <a:ext uri="{FF2B5EF4-FFF2-40B4-BE49-F238E27FC236}">
                <a16:creationId xmlns:a16="http://schemas.microsoft.com/office/drawing/2014/main" id="{47039290-1CC0-FBDC-6646-8FCC811797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E8F64B-3BF4-95DF-D3FD-1B0AB55514A2}"/>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718945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5AABB-2185-B830-7015-1F44A81840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9C8A503-0330-453D-7B4E-74B0E69A01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7A1F78-566F-67D2-B685-E8D305D326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93C6B1-AF25-C8D8-78DD-0298EF58C7DB}"/>
              </a:ext>
            </a:extLst>
          </p:cNvPr>
          <p:cNvSpPr>
            <a:spLocks noGrp="1"/>
          </p:cNvSpPr>
          <p:nvPr>
            <p:ph type="dt" sz="half" idx="10"/>
          </p:nvPr>
        </p:nvSpPr>
        <p:spPr/>
        <p:txBody>
          <a:bodyPr/>
          <a:lstStyle/>
          <a:p>
            <a:fld id="{31BA07FF-8B02-D847-A8AC-A5C429AB34D8}" type="datetimeFigureOut">
              <a:rPr lang="en-US" smtClean="0"/>
              <a:t>9/25/2025</a:t>
            </a:fld>
            <a:endParaRPr lang="en-US"/>
          </a:p>
        </p:txBody>
      </p:sp>
      <p:sp>
        <p:nvSpPr>
          <p:cNvPr id="6" name="Footer Placeholder 5">
            <a:extLst>
              <a:ext uri="{FF2B5EF4-FFF2-40B4-BE49-F238E27FC236}">
                <a16:creationId xmlns:a16="http://schemas.microsoft.com/office/drawing/2014/main" id="{F5703D34-BBBE-7535-D991-DD4E47DB75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4AA901-394F-F44C-40AC-6D8E8F76369F}"/>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2173100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DDF347-9522-B414-4D4A-2A67F4FD7E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A17CE7-C530-014F-2FB2-84D6675D08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C066BE-C812-983F-1ECA-2AAC01FB5D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1BA07FF-8B02-D847-A8AC-A5C429AB34D8}" type="datetimeFigureOut">
              <a:rPr lang="en-US" smtClean="0"/>
              <a:t>9/25/2025</a:t>
            </a:fld>
            <a:endParaRPr lang="en-US"/>
          </a:p>
        </p:txBody>
      </p:sp>
      <p:sp>
        <p:nvSpPr>
          <p:cNvPr id="5" name="Footer Placeholder 4">
            <a:extLst>
              <a:ext uri="{FF2B5EF4-FFF2-40B4-BE49-F238E27FC236}">
                <a16:creationId xmlns:a16="http://schemas.microsoft.com/office/drawing/2014/main" id="{E43B5757-6E42-67D2-9278-FBB7573454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D34A1B7-E366-97AB-0A4C-7BDEC29A6D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FE39EA4-97A2-F845-A9BD-1FBD967CAAEE}" type="slidenum">
              <a:rPr lang="en-US" smtClean="0"/>
              <a:t>‹#›</a:t>
            </a:fld>
            <a:endParaRPr lang="en-US"/>
          </a:p>
        </p:txBody>
      </p:sp>
    </p:spTree>
    <p:extLst>
      <p:ext uri="{BB962C8B-B14F-4D97-AF65-F5344CB8AC3E}">
        <p14:creationId xmlns:p14="http://schemas.microsoft.com/office/powerpoint/2010/main" val="25360939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0.png"/><Relationship Id="rId1" Type="http://schemas.openxmlformats.org/officeDocument/2006/relationships/slideLayout" Target="../slideLayouts/slideLayout2.xml"/><Relationship Id="rId4" Type="http://schemas.openxmlformats.org/officeDocument/2006/relationships/image" Target="../media/image160.png"/></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7.gif"/><Relationship Id="rId7" Type="http://schemas.openxmlformats.org/officeDocument/2006/relationships/image" Target="../media/image31.jpeg"/><Relationship Id="rId2" Type="http://schemas.openxmlformats.org/officeDocument/2006/relationships/image" Target="../media/image26.gif"/><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167759" y="1918138"/>
            <a:ext cx="7772400" cy="1749972"/>
          </a:xfrm>
        </p:spPr>
        <p:txBody>
          <a:bodyPr>
            <a:normAutofit fontScale="90000"/>
          </a:bodyPr>
          <a:lstStyle/>
          <a:p>
            <a:pPr eaLnBrk="1" hangingPunct="1">
              <a:defRPr/>
            </a:pPr>
            <a:r>
              <a:rPr lang="en-US" dirty="0">
                <a:ea typeface="+mj-ea"/>
              </a:rPr>
              <a:t>Introduction to WASP8 Advanced Toxicant Module</a:t>
            </a:r>
          </a:p>
        </p:txBody>
      </p:sp>
    </p:spTree>
    <p:extLst>
      <p:ext uri="{BB962C8B-B14F-4D97-AF65-F5344CB8AC3E}">
        <p14:creationId xmlns:p14="http://schemas.microsoft.com/office/powerpoint/2010/main" val="30530122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DA17E-0C92-AD6D-F2F7-9F161FFD8914}"/>
            </a:ext>
          </a:extLst>
        </p:cNvPr>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F53E8449-1E70-B840-5CF1-2CCC4673B0C9}"/>
              </a:ext>
            </a:extLst>
          </p:cNvPr>
          <p:cNvSpPr txBox="1">
            <a:spLocks/>
          </p:cNvSpPr>
          <p:nvPr/>
        </p:nvSpPr>
        <p:spPr>
          <a:xfrm>
            <a:off x="0" y="6224588"/>
            <a:ext cx="812800" cy="22860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33AD7DD-8889-40EE-AB37-66A654BC2EEA}" type="slidenum">
              <a:rPr lang="en-US" smtClean="0"/>
              <a:pPr>
                <a:defRPr/>
              </a:pPr>
              <a:t>10</a:t>
            </a:fld>
            <a:endParaRPr lang="en-US"/>
          </a:p>
        </p:txBody>
      </p:sp>
      <p:sp>
        <p:nvSpPr>
          <p:cNvPr id="13" name="Title 1">
            <a:extLst>
              <a:ext uri="{FF2B5EF4-FFF2-40B4-BE49-F238E27FC236}">
                <a16:creationId xmlns:a16="http://schemas.microsoft.com/office/drawing/2014/main" id="{DF70F30C-71ED-B7DD-F650-DB7348049CC5}"/>
              </a:ext>
            </a:extLst>
          </p:cNvPr>
          <p:cNvSpPr txBox="1">
            <a:spLocks/>
          </p:cNvSpPr>
          <p:nvPr/>
        </p:nvSpPr>
        <p:spPr>
          <a:xfrm>
            <a:off x="0" y="17289"/>
            <a:ext cx="10515600" cy="8539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2060"/>
                </a:solidFill>
              </a:rPr>
              <a:t>Solute Chemical Processes</a:t>
            </a:r>
          </a:p>
        </p:txBody>
      </p:sp>
      <p:sp>
        <p:nvSpPr>
          <p:cNvPr id="4" name="Slide Number Placeholder 3">
            <a:extLst>
              <a:ext uri="{FF2B5EF4-FFF2-40B4-BE49-F238E27FC236}">
                <a16:creationId xmlns:a16="http://schemas.microsoft.com/office/drawing/2014/main" id="{DABB287E-4092-A6FE-9812-7959E44B779F}"/>
              </a:ext>
            </a:extLst>
          </p:cNvPr>
          <p:cNvSpPr>
            <a:spLocks noGrp="1"/>
          </p:cNvSpPr>
          <p:nvPr>
            <p:ph type="sldNum" sz="quarter" idx="12"/>
          </p:nvPr>
        </p:nvSpPr>
        <p:spPr>
          <a:xfrm>
            <a:off x="8735326" y="6356353"/>
            <a:ext cx="2844059" cy="365125"/>
          </a:xfrm>
        </p:spPr>
        <p:txBody>
          <a:bodyPr/>
          <a:lstStyle/>
          <a:p>
            <a:fld id="{B6F15528-21DE-4FAA-801E-634DDDAF4B2B}" type="slidenum">
              <a:rPr lang="en-US" smtClean="0">
                <a:solidFill>
                  <a:srgbClr val="002060"/>
                </a:solidFill>
              </a:rPr>
              <a:pPr/>
              <a:t>10</a:t>
            </a:fld>
            <a:endParaRPr lang="en-US" dirty="0">
              <a:solidFill>
                <a:srgbClr val="002060"/>
              </a:solidFill>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68111F7-56F4-62CF-27BA-27E507BE3D8A}"/>
                  </a:ext>
                </a:extLst>
              </p:cNvPr>
              <p:cNvSpPr txBox="1"/>
              <p:nvPr/>
            </p:nvSpPr>
            <p:spPr>
              <a:xfrm>
                <a:off x="224694" y="1589973"/>
                <a:ext cx="11534504" cy="564001"/>
              </a:xfrm>
              <a:prstGeom prst="rect">
                <a:avLst/>
              </a:prstGeom>
              <a:noFill/>
            </p:spPr>
            <p:txBody>
              <a:bodyPr wrap="none" rtlCol="0">
                <a:spAutoFit/>
              </a:bodyPr>
              <a:lstStyle/>
              <a:p>
                <a14:m>
                  <m:oMath xmlns:m="http://schemas.openxmlformats.org/officeDocument/2006/math">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𝒌</m:t>
                        </m:r>
                      </m:e>
                      <m:sub>
                        <m:r>
                          <a:rPr lang="en-US" sz="2800" b="1" i="1" smtClean="0">
                            <a:solidFill>
                              <a:srgbClr val="002060"/>
                            </a:solidFill>
                            <a:latin typeface="Cambria Math"/>
                          </a:rPr>
                          <m:t>𝒓𝒆𝒂𝒄𝒕𝒊𝒐𝒏</m:t>
                        </m:r>
                      </m:sub>
                    </m:sSub>
                  </m:oMath>
                </a14:m>
                <a:r>
                  <a:rPr lang="en-US" sz="2800" b="1" dirty="0">
                    <a:solidFill>
                      <a:srgbClr val="002060"/>
                    </a:solidFill>
                  </a:rPr>
                  <a:t> = </a:t>
                </a:r>
                <a14:m>
                  <m:oMath xmlns:m="http://schemas.openxmlformats.org/officeDocument/2006/math">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𝒌</m:t>
                        </m:r>
                      </m:e>
                      <m:sub>
                        <m:r>
                          <a:rPr lang="en-US" sz="2800" b="1" i="1" smtClean="0">
                            <a:solidFill>
                              <a:srgbClr val="002060"/>
                            </a:solidFill>
                            <a:latin typeface="Cambria Math"/>
                          </a:rPr>
                          <m:t>𝒓𝒂𝒕𝒆</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𝒕𝒆𝒎𝒑</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𝒔𝒆𝒈</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𝒔𝒆𝒈</m:t>
                        </m:r>
                        <m:r>
                          <a:rPr lang="en-US" sz="2800" b="1" i="1" smtClean="0">
                            <a:solidFill>
                              <a:srgbClr val="002060"/>
                            </a:solidFill>
                            <a:latin typeface="Cambria Math" panose="02040503050406030204" pitchFamily="18" charset="0"/>
                          </a:rPr>
                          <m:t>𝒕𝒚𝒑𝒆</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𝒑𝒉𝒂𝒔𝒆</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𝒎𝒐𝒏</m:t>
                        </m:r>
                        <m:r>
                          <a:rPr lang="en-US" sz="2800" b="1" i="1" smtClean="0">
                            <a:solidFill>
                              <a:srgbClr val="002060"/>
                            </a:solidFill>
                            <a:latin typeface="Cambria Math"/>
                          </a:rPr>
                          <m:t>_</m:t>
                        </m:r>
                        <m:r>
                          <a:rPr lang="en-US" sz="2800" b="1" i="1" smtClean="0">
                            <a:solidFill>
                              <a:srgbClr val="002060"/>
                            </a:solidFill>
                            <a:latin typeface="Cambria Math" panose="02040503050406030204" pitchFamily="18" charset="0"/>
                          </a:rPr>
                          <m:t>𝒔𝒖𝒃𝒔</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𝒎𝒐𝒏</m:t>
                        </m:r>
                        <m:r>
                          <a:rPr lang="en-US" sz="2800" b="1" i="1" smtClean="0">
                            <a:solidFill>
                              <a:srgbClr val="002060"/>
                            </a:solidFill>
                            <a:latin typeface="Cambria Math"/>
                          </a:rPr>
                          <m:t>_</m:t>
                        </m:r>
                        <m:r>
                          <a:rPr lang="en-US" sz="2800" b="1" i="1" smtClean="0">
                            <a:solidFill>
                              <a:srgbClr val="002060"/>
                            </a:solidFill>
                            <a:latin typeface="Cambria Math"/>
                          </a:rPr>
                          <m:t>𝒆𝒏𝒗</m:t>
                        </m:r>
                      </m:sub>
                    </m:sSub>
                  </m:oMath>
                </a14:m>
                <a:endParaRPr lang="en-US" sz="2800" b="1" dirty="0">
                  <a:solidFill>
                    <a:srgbClr val="002060"/>
                  </a:solidFill>
                </a:endParaRPr>
              </a:p>
            </p:txBody>
          </p:sp>
        </mc:Choice>
        <mc:Fallback xmlns="">
          <p:sp>
            <p:nvSpPr>
              <p:cNvPr id="6" name="TextBox 5">
                <a:extLst>
                  <a:ext uri="{FF2B5EF4-FFF2-40B4-BE49-F238E27FC236}">
                    <a16:creationId xmlns:a16="http://schemas.microsoft.com/office/drawing/2014/main" id="{C68111F7-56F4-62CF-27BA-27E507BE3D8A}"/>
                  </a:ext>
                </a:extLst>
              </p:cNvPr>
              <p:cNvSpPr txBox="1">
                <a:spLocks noRot="1" noChangeAspect="1" noMove="1" noResize="1" noEditPoints="1" noAdjustHandles="1" noChangeArrowheads="1" noChangeShapeType="1" noTextEdit="1"/>
              </p:cNvSpPr>
              <p:nvPr/>
            </p:nvSpPr>
            <p:spPr>
              <a:xfrm>
                <a:off x="224694" y="1589973"/>
                <a:ext cx="11534504" cy="564001"/>
              </a:xfrm>
              <a:prstGeom prst="rect">
                <a:avLst/>
              </a:prstGeom>
              <a:blipFill>
                <a:blip r:embed="rId2"/>
                <a:stretch>
                  <a:fillRect l="-330" t="-11111" b="-24444"/>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729F3F2C-213F-E401-1F5F-4D4BEE6CAF40}"/>
              </a:ext>
            </a:extLst>
          </p:cNvPr>
          <p:cNvSpPr txBox="1"/>
          <p:nvPr/>
        </p:nvSpPr>
        <p:spPr>
          <a:xfrm>
            <a:off x="5636172" y="2971800"/>
            <a:ext cx="184731" cy="369332"/>
          </a:xfrm>
          <a:prstGeom prst="rect">
            <a:avLst/>
          </a:prstGeom>
          <a:noFill/>
        </p:spPr>
        <p:txBody>
          <a:bodyPr wrap="none" rtlCol="0">
            <a:spAutoFit/>
          </a:bodyPr>
          <a:lstStyle/>
          <a:p>
            <a:endParaRPr lang="en-US" dirty="0">
              <a:solidFill>
                <a:srgbClr val="002060"/>
              </a:solidFill>
            </a:endParaRPr>
          </a:p>
        </p:txBody>
      </p:sp>
      <p:sp>
        <p:nvSpPr>
          <p:cNvPr id="8" name="TextBox 7">
            <a:extLst>
              <a:ext uri="{FF2B5EF4-FFF2-40B4-BE49-F238E27FC236}">
                <a16:creationId xmlns:a16="http://schemas.microsoft.com/office/drawing/2014/main" id="{036734C2-DFCA-E263-3EC1-9B524C968A7F}"/>
              </a:ext>
            </a:extLst>
          </p:cNvPr>
          <p:cNvSpPr txBox="1"/>
          <p:nvPr/>
        </p:nvSpPr>
        <p:spPr>
          <a:xfrm>
            <a:off x="187872" y="2479362"/>
            <a:ext cx="11391513" cy="3440429"/>
          </a:xfrm>
          <a:prstGeom prst="rect">
            <a:avLst/>
          </a:prstGeom>
          <a:noFill/>
        </p:spPr>
        <p:txBody>
          <a:bodyPr wrap="square" rtlCol="0">
            <a:spAutoFit/>
          </a:bodyPr>
          <a:lstStyle/>
          <a:p>
            <a:pPr marL="800100" indent="-182563">
              <a:lnSpc>
                <a:spcPct val="114000"/>
              </a:lnSpc>
              <a:buFont typeface="Arial" pitchFamily="34" charset="0"/>
              <a:buChar char="•"/>
              <a:tabLst>
                <a:tab pos="2105025" algn="l"/>
              </a:tabLst>
            </a:pPr>
            <a:r>
              <a:rPr lang="en-US" sz="2400" i="1" dirty="0" err="1">
                <a:solidFill>
                  <a:srgbClr val="002060"/>
                </a:solidFill>
              </a:rPr>
              <a:t>k</a:t>
            </a:r>
            <a:r>
              <a:rPr lang="en-US" sz="2400" i="1" baseline="-25000" dirty="0" err="1">
                <a:solidFill>
                  <a:srgbClr val="002060"/>
                </a:solidFill>
              </a:rPr>
              <a:t>reaction</a:t>
            </a:r>
            <a:r>
              <a:rPr lang="en-US" sz="2400" dirty="0">
                <a:solidFill>
                  <a:srgbClr val="002060"/>
                </a:solidFill>
              </a:rPr>
              <a:t> 	Overall reaction rate constant (d</a:t>
            </a:r>
            <a:r>
              <a:rPr lang="en-US" sz="2400" baseline="30000" dirty="0">
                <a:solidFill>
                  <a:srgbClr val="002060"/>
                </a:solidFill>
              </a:rPr>
              <a:t>-1</a:t>
            </a:r>
            <a:r>
              <a:rPr lang="en-US" sz="2400" dirty="0">
                <a:solidFill>
                  <a:srgbClr val="002060"/>
                </a:solidFill>
              </a:rPr>
              <a:t>), WASP8 internally calculates</a:t>
            </a:r>
          </a:p>
          <a:p>
            <a:pPr marL="800100" indent="-182563">
              <a:lnSpc>
                <a:spcPct val="114000"/>
              </a:lnSpc>
              <a:buFont typeface="Arial" pitchFamily="34" charset="0"/>
              <a:buChar char="•"/>
              <a:tabLst>
                <a:tab pos="2105025" algn="l"/>
              </a:tabLst>
            </a:pPr>
            <a:r>
              <a:rPr lang="en-US" sz="2400" i="1" dirty="0" err="1">
                <a:solidFill>
                  <a:srgbClr val="002060"/>
                </a:solidFill>
              </a:rPr>
              <a:t>k</a:t>
            </a:r>
            <a:r>
              <a:rPr lang="en-US" sz="2400" i="1" baseline="-25000" dirty="0" err="1">
                <a:solidFill>
                  <a:srgbClr val="002060"/>
                </a:solidFill>
              </a:rPr>
              <a:t>rate</a:t>
            </a:r>
            <a:r>
              <a:rPr lang="en-US" sz="2400" baseline="-25000" dirty="0">
                <a:solidFill>
                  <a:srgbClr val="002060"/>
                </a:solidFill>
              </a:rPr>
              <a:t> </a:t>
            </a:r>
            <a:r>
              <a:rPr lang="en-US" sz="2400" dirty="0">
                <a:solidFill>
                  <a:srgbClr val="002060"/>
                </a:solidFill>
              </a:rPr>
              <a:t>  	Reaction rate constant specified by WASP users (d</a:t>
            </a:r>
            <a:r>
              <a:rPr lang="en-US" sz="2400" baseline="30000" dirty="0">
                <a:solidFill>
                  <a:srgbClr val="002060"/>
                </a:solidFill>
              </a:rPr>
              <a:t>-1</a:t>
            </a:r>
            <a:r>
              <a:rPr lang="en-US" sz="2400" dirty="0">
                <a:solidFill>
                  <a:srgbClr val="002060"/>
                </a:solidFill>
              </a:rPr>
              <a:t>) at 20°C</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temp</a:t>
            </a:r>
            <a:r>
              <a:rPr lang="en-US" sz="2400" dirty="0">
                <a:solidFill>
                  <a:srgbClr val="002060"/>
                </a:solidFill>
              </a:rPr>
              <a:t> 	Temperature correction (</a:t>
            </a:r>
            <a:r>
              <a:rPr lang="en-US" sz="2400" dirty="0">
                <a:solidFill>
                  <a:srgbClr val="002060"/>
                </a:solidFill>
                <a:latin typeface="Symbol" pitchFamily="2" charset="2"/>
              </a:rPr>
              <a:t>q</a:t>
            </a:r>
            <a:r>
              <a:rPr lang="en-US" sz="2400" dirty="0">
                <a:solidFill>
                  <a:srgbClr val="002060"/>
                </a:solidFill>
              </a:rPr>
              <a:t>, Q10)</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seg</a:t>
            </a:r>
            <a:r>
              <a:rPr lang="en-US" sz="2400" dirty="0">
                <a:solidFill>
                  <a:srgbClr val="002060"/>
                </a:solidFill>
              </a:rPr>
              <a:t> 	Segment factor (allows each segment to have different rate constant)</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seg</a:t>
            </a:r>
            <a:r>
              <a:rPr lang="en-US" sz="2400" dirty="0">
                <a:solidFill>
                  <a:srgbClr val="002060"/>
                </a:solidFill>
              </a:rPr>
              <a:t> 	Segment type (water, surface sediment, deep sediment)</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phase</a:t>
            </a:r>
            <a:r>
              <a:rPr lang="en-US" sz="2400" dirty="0">
                <a:solidFill>
                  <a:srgbClr val="002060"/>
                </a:solidFill>
              </a:rPr>
              <a:t> 	Phase multiplication factor</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mon_subs</a:t>
            </a:r>
            <a:r>
              <a:rPr lang="en-US" sz="2400" dirty="0">
                <a:solidFill>
                  <a:srgbClr val="002060"/>
                </a:solidFill>
              </a:rPr>
              <a:t>  	Monod kinetic equation for substrate (half saturation constant) </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mon_env</a:t>
            </a:r>
            <a:r>
              <a:rPr lang="en-US" sz="2400" dirty="0">
                <a:solidFill>
                  <a:srgbClr val="002060"/>
                </a:solidFill>
              </a:rPr>
              <a:t> 	Monod environmental factors (bacteria, oxidants, reductants)</a:t>
            </a:r>
          </a:p>
        </p:txBody>
      </p:sp>
      <p:sp>
        <p:nvSpPr>
          <p:cNvPr id="35" name="TextBox 34">
            <a:extLst>
              <a:ext uri="{FF2B5EF4-FFF2-40B4-BE49-F238E27FC236}">
                <a16:creationId xmlns:a16="http://schemas.microsoft.com/office/drawing/2014/main" id="{2968F3DB-0EB3-5077-CE7D-2AEED0A752AE}"/>
              </a:ext>
            </a:extLst>
          </p:cNvPr>
          <p:cNvSpPr txBox="1"/>
          <p:nvPr/>
        </p:nvSpPr>
        <p:spPr>
          <a:xfrm>
            <a:off x="8632723" y="6090188"/>
            <a:ext cx="2449180" cy="400110"/>
          </a:xfrm>
          <a:prstGeom prst="rect">
            <a:avLst/>
          </a:prstGeom>
          <a:noFill/>
        </p:spPr>
        <p:txBody>
          <a:bodyPr wrap="square">
            <a:spAutoFit/>
          </a:bodyPr>
          <a:lstStyle/>
          <a:p>
            <a:r>
              <a:rPr lang="en-US" sz="2000" dirty="0">
                <a:solidFill>
                  <a:srgbClr val="002060"/>
                </a:solidFill>
              </a:rPr>
              <a:t>*Default sets all to 1</a:t>
            </a:r>
          </a:p>
        </p:txBody>
      </p:sp>
      <p:sp>
        <p:nvSpPr>
          <p:cNvPr id="36" name="Title 1">
            <a:extLst>
              <a:ext uri="{FF2B5EF4-FFF2-40B4-BE49-F238E27FC236}">
                <a16:creationId xmlns:a16="http://schemas.microsoft.com/office/drawing/2014/main" id="{4E50D4B4-E052-E0BE-770F-8CC271326F76}"/>
              </a:ext>
            </a:extLst>
          </p:cNvPr>
          <p:cNvSpPr txBox="1">
            <a:spLocks/>
          </p:cNvSpPr>
          <p:nvPr/>
        </p:nvSpPr>
        <p:spPr>
          <a:xfrm>
            <a:off x="0" y="697694"/>
            <a:ext cx="12192000" cy="8539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solidFill>
                  <a:srgbClr val="0070C0"/>
                </a:solidFill>
              </a:rPr>
              <a:t>General Reaction Model: Product of factors</a:t>
            </a:r>
          </a:p>
        </p:txBody>
      </p:sp>
    </p:spTree>
    <p:extLst>
      <p:ext uri="{BB962C8B-B14F-4D97-AF65-F5344CB8AC3E}">
        <p14:creationId xmlns:p14="http://schemas.microsoft.com/office/powerpoint/2010/main" val="4069368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524" y="0"/>
            <a:ext cx="10515600" cy="853951"/>
          </a:xfrm>
        </p:spPr>
        <p:txBody>
          <a:bodyPr/>
          <a:lstStyle/>
          <a:p>
            <a:r>
              <a:rPr lang="en-US" dirty="0">
                <a:solidFill>
                  <a:srgbClr val="002060"/>
                </a:solidFill>
              </a:rPr>
              <a:t>Solids Modeling</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7820" y="853951"/>
            <a:ext cx="8081911" cy="5349422"/>
          </a:xfrm>
          <a:prstGeom prst="rect">
            <a:avLst/>
          </a:prstGeom>
        </p:spPr>
      </p:pic>
      <p:sp>
        <p:nvSpPr>
          <p:cNvPr id="7" name="TextBox 6">
            <a:extLst>
              <a:ext uri="{FF2B5EF4-FFF2-40B4-BE49-F238E27FC236}">
                <a16:creationId xmlns:a16="http://schemas.microsoft.com/office/drawing/2014/main" id="{75DBA3D1-843A-51E5-8328-4FFA771B0BDD}"/>
              </a:ext>
            </a:extLst>
          </p:cNvPr>
          <p:cNvSpPr txBox="1"/>
          <p:nvPr/>
        </p:nvSpPr>
        <p:spPr>
          <a:xfrm>
            <a:off x="4060529" y="6058610"/>
            <a:ext cx="6169742" cy="461665"/>
          </a:xfrm>
          <a:prstGeom prst="rect">
            <a:avLst/>
          </a:prstGeom>
          <a:noFill/>
        </p:spPr>
        <p:txBody>
          <a:bodyPr wrap="square">
            <a:spAutoFit/>
          </a:bodyPr>
          <a:lstStyle/>
          <a:p>
            <a:r>
              <a:rPr lang="en-US" sz="2400" i="1" dirty="0">
                <a:solidFill>
                  <a:srgbClr val="7030A0"/>
                </a:solidFill>
              </a:rPr>
              <a:t>* Mechanistic solids only</a:t>
            </a:r>
          </a:p>
        </p:txBody>
      </p:sp>
      <p:sp>
        <p:nvSpPr>
          <p:cNvPr id="9" name="TextBox 8">
            <a:extLst>
              <a:ext uri="{FF2B5EF4-FFF2-40B4-BE49-F238E27FC236}">
                <a16:creationId xmlns:a16="http://schemas.microsoft.com/office/drawing/2014/main" id="{95403A82-6E38-0610-5AB2-69062693B51D}"/>
              </a:ext>
            </a:extLst>
          </p:cNvPr>
          <p:cNvSpPr txBox="1"/>
          <p:nvPr/>
        </p:nvSpPr>
        <p:spPr>
          <a:xfrm>
            <a:off x="489284" y="2047553"/>
            <a:ext cx="3082584" cy="2923877"/>
          </a:xfrm>
          <a:prstGeom prst="rect">
            <a:avLst/>
          </a:prstGeom>
          <a:noFill/>
        </p:spPr>
        <p:txBody>
          <a:bodyPr wrap="square" rtlCol="0">
            <a:spAutoFit/>
          </a:bodyPr>
          <a:lstStyle/>
          <a:p>
            <a:r>
              <a:rPr lang="en-US" sz="2400" dirty="0">
                <a:solidFill>
                  <a:srgbClr val="002060"/>
                </a:solidFill>
              </a:rPr>
              <a:t>Processes</a:t>
            </a:r>
          </a:p>
          <a:p>
            <a:pPr marL="457200" indent="-457200">
              <a:buFont typeface="Arial" panose="020B0604020202020204" pitchFamily="34" charset="0"/>
              <a:buChar char="•"/>
            </a:pPr>
            <a:r>
              <a:rPr lang="en-US" sz="2000" dirty="0">
                <a:solidFill>
                  <a:srgbClr val="002060"/>
                </a:solidFill>
              </a:rPr>
              <a:t>Settling </a:t>
            </a:r>
          </a:p>
          <a:p>
            <a:pPr marL="457200" indent="-457200">
              <a:buFont typeface="Arial" panose="020B0604020202020204" pitchFamily="34" charset="0"/>
              <a:buChar char="•"/>
            </a:pPr>
            <a:r>
              <a:rPr lang="en-US" sz="2000" dirty="0">
                <a:solidFill>
                  <a:srgbClr val="002060"/>
                </a:solidFill>
              </a:rPr>
              <a:t>Resuspension</a:t>
            </a:r>
          </a:p>
          <a:p>
            <a:pPr marL="457200" indent="-457200">
              <a:buFont typeface="Arial" panose="020B0604020202020204" pitchFamily="34" charset="0"/>
              <a:buChar char="•"/>
            </a:pPr>
            <a:r>
              <a:rPr lang="en-US" sz="2000" i="1" dirty="0">
                <a:solidFill>
                  <a:srgbClr val="7030A0"/>
                </a:solidFill>
              </a:rPr>
              <a:t>Deposition</a:t>
            </a:r>
          </a:p>
          <a:p>
            <a:pPr marL="457200" indent="-457200">
              <a:buFont typeface="Arial" panose="020B0604020202020204" pitchFamily="34" charset="0"/>
              <a:buChar char="•"/>
            </a:pPr>
            <a:r>
              <a:rPr lang="en-US" sz="2000" i="1" dirty="0">
                <a:solidFill>
                  <a:srgbClr val="7030A0"/>
                </a:solidFill>
              </a:rPr>
              <a:t>Erosion</a:t>
            </a:r>
          </a:p>
          <a:p>
            <a:pPr marL="457200" indent="-457200">
              <a:buFont typeface="Arial" panose="020B0604020202020204" pitchFamily="34" charset="0"/>
              <a:buChar char="•"/>
            </a:pPr>
            <a:r>
              <a:rPr lang="en-US" sz="2000" i="1" dirty="0">
                <a:solidFill>
                  <a:srgbClr val="7030A0"/>
                </a:solidFill>
              </a:rPr>
              <a:t>Bed Load </a:t>
            </a:r>
          </a:p>
          <a:p>
            <a:pPr marL="457200" indent="-457200">
              <a:buFont typeface="Arial" panose="020B0604020202020204" pitchFamily="34" charset="0"/>
              <a:buChar char="•"/>
            </a:pPr>
            <a:r>
              <a:rPr lang="en-US" sz="2000" dirty="0">
                <a:solidFill>
                  <a:srgbClr val="002060"/>
                </a:solidFill>
              </a:rPr>
              <a:t>Burial</a:t>
            </a:r>
          </a:p>
          <a:p>
            <a:pPr marL="457200" indent="-457200">
              <a:buFont typeface="Arial" panose="020B0604020202020204" pitchFamily="34" charset="0"/>
              <a:buChar char="•"/>
            </a:pPr>
            <a:r>
              <a:rPr lang="en-US" sz="2000" dirty="0">
                <a:solidFill>
                  <a:srgbClr val="002060"/>
                </a:solidFill>
              </a:rPr>
              <a:t>Growth</a:t>
            </a:r>
          </a:p>
          <a:p>
            <a:pPr marL="457200" indent="-457200">
              <a:buFont typeface="Arial" panose="020B0604020202020204" pitchFamily="34" charset="0"/>
              <a:buChar char="•"/>
            </a:pPr>
            <a:r>
              <a:rPr lang="en-US" sz="2000" dirty="0">
                <a:solidFill>
                  <a:srgbClr val="002060"/>
                </a:solidFill>
              </a:rPr>
              <a:t>Decay</a:t>
            </a:r>
            <a:endParaRPr lang="en-US" sz="2400" dirty="0">
              <a:solidFill>
                <a:srgbClr val="002060"/>
              </a:solidFill>
            </a:endParaRPr>
          </a:p>
        </p:txBody>
      </p:sp>
      <p:sp>
        <p:nvSpPr>
          <p:cNvPr id="10" name="TextBox 9">
            <a:extLst>
              <a:ext uri="{FF2B5EF4-FFF2-40B4-BE49-F238E27FC236}">
                <a16:creationId xmlns:a16="http://schemas.microsoft.com/office/drawing/2014/main" id="{B658A8BC-C120-D11F-DBE5-8F4E71158075}"/>
              </a:ext>
            </a:extLst>
          </p:cNvPr>
          <p:cNvSpPr txBox="1"/>
          <p:nvPr/>
        </p:nvSpPr>
        <p:spPr>
          <a:xfrm>
            <a:off x="489284" y="853951"/>
            <a:ext cx="2169184" cy="1077218"/>
          </a:xfrm>
          <a:prstGeom prst="rect">
            <a:avLst/>
          </a:prstGeom>
          <a:noFill/>
        </p:spPr>
        <p:txBody>
          <a:bodyPr wrap="none" rtlCol="0">
            <a:spAutoFit/>
          </a:bodyPr>
          <a:lstStyle/>
          <a:p>
            <a:r>
              <a:rPr lang="en-US" sz="2400" dirty="0">
                <a:solidFill>
                  <a:srgbClr val="002060"/>
                </a:solidFill>
              </a:rPr>
              <a:t>2 main options</a:t>
            </a:r>
          </a:p>
          <a:p>
            <a:pPr marL="457200" indent="-457200">
              <a:buFont typeface="Arial" panose="020B0604020202020204" pitchFamily="34" charset="0"/>
              <a:buChar char="•"/>
              <a:tabLst>
                <a:tab pos="457200" algn="l"/>
              </a:tabLst>
            </a:pPr>
            <a:r>
              <a:rPr lang="en-US" sz="2000" dirty="0">
                <a:solidFill>
                  <a:srgbClr val="002060"/>
                </a:solidFill>
              </a:rPr>
              <a:t>Descriptive</a:t>
            </a:r>
          </a:p>
          <a:p>
            <a:pPr marL="457200" indent="-457200">
              <a:buFont typeface="Arial" panose="020B0604020202020204" pitchFamily="34" charset="0"/>
              <a:buChar char="•"/>
              <a:tabLst>
                <a:tab pos="457200" algn="l"/>
              </a:tabLst>
            </a:pPr>
            <a:r>
              <a:rPr lang="en-US" sz="2000" dirty="0">
                <a:solidFill>
                  <a:srgbClr val="002060"/>
                </a:solidFill>
              </a:rPr>
              <a:t>Mechanistic	</a:t>
            </a:r>
          </a:p>
        </p:txBody>
      </p:sp>
      <p:sp>
        <p:nvSpPr>
          <p:cNvPr id="11" name="TextBox 10">
            <a:extLst>
              <a:ext uri="{FF2B5EF4-FFF2-40B4-BE49-F238E27FC236}">
                <a16:creationId xmlns:a16="http://schemas.microsoft.com/office/drawing/2014/main" id="{7627F7A5-61A5-061E-1F41-152C8BA000BB}"/>
              </a:ext>
            </a:extLst>
          </p:cNvPr>
          <p:cNvSpPr txBox="1"/>
          <p:nvPr/>
        </p:nvSpPr>
        <p:spPr>
          <a:xfrm>
            <a:off x="489284" y="4990517"/>
            <a:ext cx="3624840" cy="1384995"/>
          </a:xfrm>
          <a:prstGeom prst="rect">
            <a:avLst/>
          </a:prstGeom>
          <a:noFill/>
        </p:spPr>
        <p:txBody>
          <a:bodyPr wrap="square" rtlCol="0">
            <a:spAutoFit/>
          </a:bodyPr>
          <a:lstStyle/>
          <a:p>
            <a:r>
              <a:rPr lang="en-US" sz="2400" dirty="0">
                <a:solidFill>
                  <a:srgbClr val="002060"/>
                </a:solidFill>
              </a:rPr>
              <a:t>Biomass</a:t>
            </a:r>
          </a:p>
          <a:p>
            <a:pPr marL="457200" indent="-457200">
              <a:buFont typeface="Arial" panose="020B0604020202020204" pitchFamily="34" charset="0"/>
              <a:buChar char="•"/>
            </a:pPr>
            <a:r>
              <a:rPr lang="en-US" sz="2000" dirty="0">
                <a:solidFill>
                  <a:srgbClr val="002060"/>
                </a:solidFill>
              </a:rPr>
              <a:t>Growth</a:t>
            </a:r>
          </a:p>
          <a:p>
            <a:pPr marL="457200" indent="-457200">
              <a:buFont typeface="Arial" panose="020B0604020202020204" pitchFamily="34" charset="0"/>
              <a:buChar char="•"/>
            </a:pPr>
            <a:r>
              <a:rPr lang="en-US" sz="2000" dirty="0">
                <a:solidFill>
                  <a:srgbClr val="002060"/>
                </a:solidFill>
              </a:rPr>
              <a:t>Death</a:t>
            </a:r>
          </a:p>
          <a:p>
            <a:pPr marL="457200" indent="-457200">
              <a:buFont typeface="Arial" panose="020B0604020202020204" pitchFamily="34" charset="0"/>
              <a:buChar char="•"/>
            </a:pPr>
            <a:r>
              <a:rPr lang="en-US" sz="2000" dirty="0">
                <a:solidFill>
                  <a:srgbClr val="002060"/>
                </a:solidFill>
              </a:rPr>
              <a:t>Decay and dissolution</a:t>
            </a:r>
            <a:endParaRPr lang="en-US" dirty="0">
              <a:solidFill>
                <a:srgbClr val="002060"/>
              </a:solidFill>
            </a:endParaRPr>
          </a:p>
        </p:txBody>
      </p:sp>
    </p:spTree>
    <p:extLst>
      <p:ext uri="{BB962C8B-B14F-4D97-AF65-F5344CB8AC3E}">
        <p14:creationId xmlns:p14="http://schemas.microsoft.com/office/powerpoint/2010/main" val="103814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88914" y="35520"/>
            <a:ext cx="8693150" cy="1487488"/>
          </a:xfrm>
        </p:spPr>
        <p:txBody>
          <a:bodyPr/>
          <a:lstStyle/>
          <a:p>
            <a:pPr eaLnBrk="1" hangingPunct="1"/>
            <a:r>
              <a:rPr lang="en-US" sz="4000" dirty="0">
                <a:solidFill>
                  <a:srgbClr val="002060"/>
                </a:solidFill>
                <a:ea typeface="ＭＳ Ｐゴシック" charset="-128"/>
              </a:rPr>
              <a:t>Average Solids Transport</a:t>
            </a:r>
            <a:br>
              <a:rPr lang="en-US" dirty="0">
                <a:solidFill>
                  <a:srgbClr val="002060"/>
                </a:solidFill>
                <a:ea typeface="ＭＳ Ｐゴシック" charset="-128"/>
              </a:rPr>
            </a:br>
            <a:r>
              <a:rPr lang="en-US" sz="3200" dirty="0">
                <a:solidFill>
                  <a:srgbClr val="002060"/>
                </a:solidFill>
                <a:ea typeface="ＭＳ Ｐゴシック" charset="-128"/>
              </a:rPr>
              <a:t>Rates from Observations and Mass Balance</a:t>
            </a:r>
            <a:endParaRPr lang="en-US" dirty="0">
              <a:solidFill>
                <a:srgbClr val="002060"/>
              </a:solidFill>
              <a:ea typeface="ＭＳ Ｐゴシック" charset="-128"/>
            </a:endParaRPr>
          </a:p>
        </p:txBody>
      </p:sp>
      <p:grpSp>
        <p:nvGrpSpPr>
          <p:cNvPr id="18436" name="Group 33"/>
          <p:cNvGrpSpPr>
            <a:grpSpLocks/>
          </p:cNvGrpSpPr>
          <p:nvPr/>
        </p:nvGrpSpPr>
        <p:grpSpPr bwMode="auto">
          <a:xfrm>
            <a:off x="5573991" y="1418679"/>
            <a:ext cx="6139455" cy="3908413"/>
            <a:chOff x="3501906" y="2788293"/>
            <a:chExt cx="5362304" cy="3333438"/>
          </a:xfrm>
        </p:grpSpPr>
        <p:grpSp>
          <p:nvGrpSpPr>
            <p:cNvPr id="18446" name="Group 8"/>
            <p:cNvGrpSpPr>
              <a:grpSpLocks/>
            </p:cNvGrpSpPr>
            <p:nvPr/>
          </p:nvGrpSpPr>
          <p:grpSpPr bwMode="auto">
            <a:xfrm>
              <a:off x="3642438" y="2788293"/>
              <a:ext cx="4939547" cy="3333438"/>
              <a:chOff x="1392" y="1008"/>
              <a:chExt cx="2833" cy="1824"/>
            </a:xfrm>
          </p:grpSpPr>
          <p:sp>
            <p:nvSpPr>
              <p:cNvPr id="18458" name="Rectangle 5"/>
              <p:cNvSpPr>
                <a:spLocks noChangeArrowheads="1"/>
              </p:cNvSpPr>
              <p:nvPr/>
            </p:nvSpPr>
            <p:spPr bwMode="auto">
              <a:xfrm>
                <a:off x="1392" y="1008"/>
                <a:ext cx="2833" cy="1392"/>
              </a:xfrm>
              <a:prstGeom prst="rect">
                <a:avLst/>
              </a:prstGeom>
              <a:solidFill>
                <a:schemeClr val="accent1">
                  <a:lumMod val="60000"/>
                  <a:lumOff val="40000"/>
                </a:schemeClr>
              </a:solidFill>
              <a:ln w="9525">
                <a:solidFill>
                  <a:schemeClr val="tx1"/>
                </a:solidFill>
                <a:miter lim="800000"/>
                <a:headEnd/>
                <a:tailEnd/>
              </a:ln>
            </p:spPr>
            <p:txBody>
              <a:bodyPr wrap="none" anchor="ctr"/>
              <a:lstStyle/>
              <a:p>
                <a:endParaRPr lang="en-US" dirty="0"/>
              </a:p>
            </p:txBody>
          </p:sp>
          <p:sp>
            <p:nvSpPr>
              <p:cNvPr id="18459" name="Rectangle 6"/>
              <p:cNvSpPr>
                <a:spLocks noChangeArrowheads="1"/>
              </p:cNvSpPr>
              <p:nvPr/>
            </p:nvSpPr>
            <p:spPr bwMode="auto">
              <a:xfrm>
                <a:off x="1392" y="2400"/>
                <a:ext cx="2832" cy="144"/>
              </a:xfrm>
              <a:prstGeom prst="rect">
                <a:avLst/>
              </a:prstGeom>
              <a:solidFill>
                <a:srgbClr val="CC9900"/>
              </a:solidFill>
              <a:ln w="9525">
                <a:solidFill>
                  <a:schemeClr val="tx1"/>
                </a:solidFill>
                <a:miter lim="800000"/>
                <a:headEnd/>
                <a:tailEnd/>
              </a:ln>
            </p:spPr>
            <p:txBody>
              <a:bodyPr wrap="none" anchor="ctr"/>
              <a:lstStyle/>
              <a:p>
                <a:endParaRPr lang="en-US"/>
              </a:p>
            </p:txBody>
          </p:sp>
          <p:sp>
            <p:nvSpPr>
              <p:cNvPr id="18460" name="Rectangle 7"/>
              <p:cNvSpPr>
                <a:spLocks noChangeArrowheads="1"/>
              </p:cNvSpPr>
              <p:nvPr/>
            </p:nvSpPr>
            <p:spPr bwMode="auto">
              <a:xfrm>
                <a:off x="1392" y="2544"/>
                <a:ext cx="2829" cy="288"/>
              </a:xfrm>
              <a:prstGeom prst="rect">
                <a:avLst/>
              </a:prstGeom>
              <a:solidFill>
                <a:srgbClr val="996600"/>
              </a:solidFill>
              <a:ln w="9525">
                <a:solidFill>
                  <a:schemeClr val="tx1"/>
                </a:solidFill>
                <a:miter lim="800000"/>
                <a:headEnd/>
                <a:tailEnd/>
              </a:ln>
            </p:spPr>
            <p:txBody>
              <a:bodyPr wrap="none" anchor="ctr"/>
              <a:lstStyle/>
              <a:p>
                <a:endParaRPr lang="en-US"/>
              </a:p>
            </p:txBody>
          </p:sp>
        </p:grpSp>
        <p:sp>
          <p:nvSpPr>
            <p:cNvPr id="18447" name="Text Box 9"/>
            <p:cNvSpPr txBox="1">
              <a:spLocks noChangeArrowheads="1"/>
            </p:cNvSpPr>
            <p:nvPr/>
          </p:nvSpPr>
          <p:spPr bwMode="auto">
            <a:xfrm>
              <a:off x="5817116" y="3147314"/>
              <a:ext cx="2428359" cy="369297"/>
            </a:xfrm>
            <a:prstGeom prst="rect">
              <a:avLst/>
            </a:prstGeom>
            <a:noFill/>
            <a:ln w="9525">
              <a:noFill/>
              <a:miter lim="800000"/>
              <a:headEnd/>
              <a:tailEnd/>
            </a:ln>
          </p:spPr>
          <p:txBody>
            <a:bodyPr>
              <a:spAutoFit/>
            </a:bodyPr>
            <a:lstStyle/>
            <a:p>
              <a:pPr algn="ctr">
                <a:spcBef>
                  <a:spcPct val="50000"/>
                </a:spcBef>
              </a:pPr>
              <a:r>
                <a:rPr lang="en-US" dirty="0"/>
                <a:t>Surface Water</a:t>
              </a:r>
            </a:p>
          </p:txBody>
        </p:sp>
        <p:sp>
          <p:nvSpPr>
            <p:cNvPr id="18448" name="Text Box 10"/>
            <p:cNvSpPr txBox="1">
              <a:spLocks noChangeArrowheads="1"/>
            </p:cNvSpPr>
            <p:nvPr/>
          </p:nvSpPr>
          <p:spPr bwMode="auto">
            <a:xfrm>
              <a:off x="6828549" y="5335162"/>
              <a:ext cx="2035661" cy="369164"/>
            </a:xfrm>
            <a:prstGeom prst="rect">
              <a:avLst/>
            </a:prstGeom>
            <a:noFill/>
            <a:ln w="9525">
              <a:noFill/>
              <a:miter lim="800000"/>
              <a:headEnd/>
              <a:tailEnd/>
            </a:ln>
          </p:spPr>
          <p:txBody>
            <a:bodyPr>
              <a:spAutoFit/>
            </a:bodyPr>
            <a:lstStyle/>
            <a:p>
              <a:pPr>
                <a:spcBef>
                  <a:spcPct val="50000"/>
                </a:spcBef>
              </a:pPr>
              <a:r>
                <a:rPr lang="en-US" dirty="0"/>
                <a:t>Surface Sediment</a:t>
              </a:r>
            </a:p>
          </p:txBody>
        </p:sp>
        <p:sp>
          <p:nvSpPr>
            <p:cNvPr id="18449" name="Text Box 11"/>
            <p:cNvSpPr txBox="1">
              <a:spLocks noChangeArrowheads="1"/>
            </p:cNvSpPr>
            <p:nvPr/>
          </p:nvSpPr>
          <p:spPr bwMode="auto">
            <a:xfrm>
              <a:off x="6713761" y="5636438"/>
              <a:ext cx="1902216" cy="288749"/>
            </a:xfrm>
            <a:prstGeom prst="rect">
              <a:avLst/>
            </a:prstGeom>
            <a:noFill/>
            <a:ln w="9525">
              <a:noFill/>
              <a:miter lim="800000"/>
              <a:headEnd/>
              <a:tailEnd/>
            </a:ln>
          </p:spPr>
          <p:txBody>
            <a:bodyPr wrap="square">
              <a:spAutoFit/>
            </a:bodyPr>
            <a:lstStyle/>
            <a:p>
              <a:pPr>
                <a:spcBef>
                  <a:spcPct val="50000"/>
                </a:spcBef>
              </a:pPr>
              <a:r>
                <a:rPr lang="en-US" sz="1600" dirty="0"/>
                <a:t>Subsurface Sediment</a:t>
              </a:r>
            </a:p>
          </p:txBody>
        </p:sp>
        <p:cxnSp>
          <p:nvCxnSpPr>
            <p:cNvPr id="22" name="Straight Arrow Connector 21"/>
            <p:cNvCxnSpPr>
              <a:cxnSpLocks noChangeShapeType="1"/>
            </p:cNvCxnSpPr>
            <p:nvPr/>
          </p:nvCxnSpPr>
          <p:spPr bwMode="auto">
            <a:xfrm rot="5400000">
              <a:off x="3774384" y="4864305"/>
              <a:ext cx="963770" cy="1588"/>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cxnSp>
          <p:nvCxnSpPr>
            <p:cNvPr id="25" name="Straight Arrow Connector 24"/>
            <p:cNvCxnSpPr>
              <a:cxnSpLocks noChangeShapeType="1"/>
            </p:cNvCxnSpPr>
            <p:nvPr/>
          </p:nvCxnSpPr>
          <p:spPr bwMode="auto">
            <a:xfrm rot="5400000" flipH="1" flipV="1">
              <a:off x="4248490" y="5129881"/>
              <a:ext cx="434208" cy="1"/>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cxnSp>
          <p:nvCxnSpPr>
            <p:cNvPr id="28" name="Straight Arrow Connector 27"/>
            <p:cNvCxnSpPr>
              <a:cxnSpLocks noChangeShapeType="1"/>
            </p:cNvCxnSpPr>
            <p:nvPr/>
          </p:nvCxnSpPr>
          <p:spPr bwMode="auto">
            <a:xfrm rot="5400000">
              <a:off x="4119442" y="5695465"/>
              <a:ext cx="239307" cy="1588"/>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18453" name="TextBox 28"/>
            <p:cNvSpPr txBox="1">
              <a:spLocks noChangeArrowheads="1"/>
            </p:cNvSpPr>
            <p:nvPr/>
          </p:nvSpPr>
          <p:spPr bwMode="auto">
            <a:xfrm>
              <a:off x="3501906" y="4542345"/>
              <a:ext cx="753569" cy="314999"/>
            </a:xfrm>
            <a:prstGeom prst="rect">
              <a:avLst/>
            </a:prstGeom>
            <a:noFill/>
            <a:ln w="9525">
              <a:noFill/>
              <a:miter lim="800000"/>
              <a:headEnd/>
              <a:tailEnd/>
            </a:ln>
          </p:spPr>
          <p:txBody>
            <a:bodyPr>
              <a:spAutoFit/>
            </a:bodyPr>
            <a:lstStyle/>
            <a:p>
              <a:pPr algn="ctr"/>
              <a:r>
                <a:rPr lang="en-US" i="1" dirty="0" err="1"/>
                <a:t>v</a:t>
              </a:r>
              <a:r>
                <a:rPr lang="en-US" i="1" baseline="-25000" dirty="0" err="1"/>
                <a:t>s,silt</a:t>
              </a:r>
              <a:endParaRPr lang="en-US" i="1" baseline="-25000" dirty="0"/>
            </a:p>
          </p:txBody>
        </p:sp>
        <p:sp>
          <p:nvSpPr>
            <p:cNvPr id="18454" name="TextBox 29"/>
            <p:cNvSpPr txBox="1">
              <a:spLocks noChangeArrowheads="1"/>
            </p:cNvSpPr>
            <p:nvPr/>
          </p:nvSpPr>
          <p:spPr bwMode="auto">
            <a:xfrm>
              <a:off x="4327596" y="4956842"/>
              <a:ext cx="753569" cy="314999"/>
            </a:xfrm>
            <a:prstGeom prst="rect">
              <a:avLst/>
            </a:prstGeom>
            <a:noFill/>
            <a:ln w="9525">
              <a:noFill/>
              <a:miter lim="800000"/>
              <a:headEnd/>
              <a:tailEnd/>
            </a:ln>
          </p:spPr>
          <p:txBody>
            <a:bodyPr>
              <a:spAutoFit/>
            </a:bodyPr>
            <a:lstStyle/>
            <a:p>
              <a:pPr algn="ctr"/>
              <a:r>
                <a:rPr lang="en-US" i="1" dirty="0" err="1"/>
                <a:t>v</a:t>
              </a:r>
              <a:r>
                <a:rPr lang="en-US" i="1" baseline="-25000" dirty="0" err="1"/>
                <a:t>r,silt</a:t>
              </a:r>
              <a:endParaRPr lang="en-US" i="1" baseline="-25000" dirty="0"/>
            </a:p>
          </p:txBody>
        </p:sp>
        <p:sp>
          <p:nvSpPr>
            <p:cNvPr id="18455" name="TextBox 30"/>
            <p:cNvSpPr txBox="1">
              <a:spLocks noChangeArrowheads="1"/>
            </p:cNvSpPr>
            <p:nvPr/>
          </p:nvSpPr>
          <p:spPr bwMode="auto">
            <a:xfrm>
              <a:off x="3553628" y="5623313"/>
              <a:ext cx="753569" cy="314999"/>
            </a:xfrm>
            <a:prstGeom prst="rect">
              <a:avLst/>
            </a:prstGeom>
            <a:noFill/>
            <a:ln w="9525">
              <a:noFill/>
              <a:miter lim="800000"/>
              <a:headEnd/>
              <a:tailEnd/>
            </a:ln>
          </p:spPr>
          <p:txBody>
            <a:bodyPr>
              <a:spAutoFit/>
            </a:bodyPr>
            <a:lstStyle/>
            <a:p>
              <a:pPr algn="ctr"/>
              <a:r>
                <a:rPr lang="en-US" i="1" dirty="0"/>
                <a:t>v</a:t>
              </a:r>
              <a:r>
                <a:rPr lang="en-US" i="1" baseline="-25000" dirty="0"/>
                <a:t>b1,silt</a:t>
              </a:r>
            </a:p>
          </p:txBody>
        </p:sp>
        <p:sp>
          <p:nvSpPr>
            <p:cNvPr id="18456" name="TextBox 31"/>
            <p:cNvSpPr txBox="1">
              <a:spLocks noChangeArrowheads="1"/>
            </p:cNvSpPr>
            <p:nvPr/>
          </p:nvSpPr>
          <p:spPr bwMode="auto">
            <a:xfrm>
              <a:off x="4313397" y="3147314"/>
              <a:ext cx="753569" cy="369297"/>
            </a:xfrm>
            <a:prstGeom prst="rect">
              <a:avLst/>
            </a:prstGeom>
            <a:noFill/>
            <a:ln w="9525">
              <a:noFill/>
              <a:miter lim="800000"/>
              <a:headEnd/>
              <a:tailEnd/>
            </a:ln>
          </p:spPr>
          <p:txBody>
            <a:bodyPr>
              <a:spAutoFit/>
            </a:bodyPr>
            <a:lstStyle/>
            <a:p>
              <a:pPr algn="ctr"/>
              <a:r>
                <a:rPr lang="en-US" i="1" dirty="0"/>
                <a:t>S</a:t>
              </a:r>
              <a:r>
                <a:rPr lang="en-US" i="1" baseline="-25000" dirty="0"/>
                <a:t>W</a:t>
              </a:r>
            </a:p>
          </p:txBody>
        </p:sp>
        <p:sp>
          <p:nvSpPr>
            <p:cNvPr id="18457" name="TextBox 32"/>
            <p:cNvSpPr txBox="1">
              <a:spLocks noChangeArrowheads="1"/>
            </p:cNvSpPr>
            <p:nvPr/>
          </p:nvSpPr>
          <p:spPr bwMode="auto">
            <a:xfrm>
              <a:off x="4077915" y="5300273"/>
              <a:ext cx="753569" cy="314999"/>
            </a:xfrm>
            <a:prstGeom prst="rect">
              <a:avLst/>
            </a:prstGeom>
            <a:noFill/>
            <a:ln w="9525">
              <a:noFill/>
              <a:miter lim="800000"/>
              <a:headEnd/>
              <a:tailEnd/>
            </a:ln>
          </p:spPr>
          <p:txBody>
            <a:bodyPr>
              <a:spAutoFit/>
            </a:bodyPr>
            <a:lstStyle/>
            <a:p>
              <a:pPr algn="ctr"/>
              <a:r>
                <a:rPr lang="en-US" i="1" dirty="0"/>
                <a:t>S</a:t>
              </a:r>
              <a:r>
                <a:rPr lang="en-US" i="1" baseline="-25000" dirty="0"/>
                <a:t>B1,silt</a:t>
              </a:r>
            </a:p>
          </p:txBody>
        </p:sp>
      </p:grpSp>
      <p:sp>
        <p:nvSpPr>
          <p:cNvPr id="18442" name="Text Box 12"/>
          <p:cNvSpPr txBox="1">
            <a:spLocks noChangeArrowheads="1"/>
          </p:cNvSpPr>
          <p:nvPr/>
        </p:nvSpPr>
        <p:spPr bwMode="auto">
          <a:xfrm>
            <a:off x="524243" y="2117125"/>
            <a:ext cx="4991309" cy="3939540"/>
          </a:xfrm>
          <a:prstGeom prst="rect">
            <a:avLst/>
          </a:prstGeom>
          <a:noFill/>
          <a:ln w="9525">
            <a:noFill/>
            <a:miter lim="800000"/>
            <a:headEnd/>
            <a:tailEnd/>
          </a:ln>
        </p:spPr>
        <p:txBody>
          <a:bodyPr wrap="square">
            <a:spAutoFit/>
          </a:bodyPr>
          <a:lstStyle/>
          <a:p>
            <a:pPr>
              <a:spcBef>
                <a:spcPct val="50000"/>
              </a:spcBef>
            </a:pPr>
            <a:r>
              <a:rPr lang="en-US" sz="2000" i="1" dirty="0">
                <a:solidFill>
                  <a:srgbClr val="002060"/>
                </a:solidFill>
              </a:rPr>
              <a:t>v</a:t>
            </a:r>
            <a:r>
              <a:rPr lang="en-US" sz="2000" i="1" baseline="-25000" dirty="0">
                <a:solidFill>
                  <a:srgbClr val="002060"/>
                </a:solidFill>
              </a:rPr>
              <a:t>s</a:t>
            </a:r>
            <a:r>
              <a:rPr lang="en-US" sz="2000" dirty="0">
                <a:solidFill>
                  <a:srgbClr val="002060"/>
                </a:solidFill>
              </a:rPr>
              <a:t> = settling velocity, m/d</a:t>
            </a:r>
          </a:p>
          <a:p>
            <a:pPr>
              <a:spcBef>
                <a:spcPct val="50000"/>
              </a:spcBef>
            </a:pPr>
            <a:r>
              <a:rPr lang="en-US" sz="2000" i="1" dirty="0" err="1">
                <a:solidFill>
                  <a:srgbClr val="002060"/>
                </a:solidFill>
              </a:rPr>
              <a:t>v</a:t>
            </a:r>
            <a:r>
              <a:rPr lang="en-US" sz="2000" i="1" baseline="-25000" dirty="0" err="1">
                <a:solidFill>
                  <a:srgbClr val="002060"/>
                </a:solidFill>
              </a:rPr>
              <a:t>r</a:t>
            </a:r>
            <a:r>
              <a:rPr lang="en-US" sz="2000" dirty="0">
                <a:solidFill>
                  <a:srgbClr val="002060"/>
                </a:solidFill>
              </a:rPr>
              <a:t> = resuspension velocity, m/d</a:t>
            </a:r>
          </a:p>
          <a:p>
            <a:pPr>
              <a:spcBef>
                <a:spcPct val="50000"/>
              </a:spcBef>
            </a:pPr>
            <a:r>
              <a:rPr lang="en-US" sz="2000" i="1" dirty="0" err="1">
                <a:solidFill>
                  <a:srgbClr val="002060"/>
                </a:solidFill>
              </a:rPr>
              <a:t>v</a:t>
            </a:r>
            <a:r>
              <a:rPr lang="en-US" sz="2000" i="1" baseline="-25000" dirty="0" err="1">
                <a:solidFill>
                  <a:srgbClr val="002060"/>
                </a:solidFill>
              </a:rPr>
              <a:t>b</a:t>
            </a:r>
            <a:r>
              <a:rPr lang="en-US" sz="2000" dirty="0">
                <a:solidFill>
                  <a:srgbClr val="002060"/>
                </a:solidFill>
              </a:rPr>
              <a:t> = burial velocity, m/d</a:t>
            </a:r>
          </a:p>
          <a:p>
            <a:pPr>
              <a:spcBef>
                <a:spcPct val="50000"/>
              </a:spcBef>
            </a:pPr>
            <a:endParaRPr lang="en-US" sz="2000" dirty="0">
              <a:solidFill>
                <a:srgbClr val="002060"/>
              </a:solidFill>
            </a:endParaRPr>
          </a:p>
          <a:p>
            <a:pPr>
              <a:spcBef>
                <a:spcPct val="50000"/>
              </a:spcBef>
            </a:pPr>
            <a:r>
              <a:rPr lang="en-US" sz="2000" i="1" dirty="0" err="1">
                <a:solidFill>
                  <a:srgbClr val="002060"/>
                </a:solidFill>
              </a:rPr>
              <a:t>S</a:t>
            </a:r>
            <a:r>
              <a:rPr lang="en-US" sz="2000" i="1" baseline="-25000" dirty="0" err="1">
                <a:solidFill>
                  <a:srgbClr val="002060"/>
                </a:solidFill>
              </a:rPr>
              <a:t>w</a:t>
            </a:r>
            <a:r>
              <a:rPr lang="en-US" sz="2000" dirty="0">
                <a:solidFill>
                  <a:srgbClr val="002060"/>
                </a:solidFill>
              </a:rPr>
              <a:t> = suspended solids conc, g/m</a:t>
            </a:r>
            <a:r>
              <a:rPr lang="en-US" sz="2000" baseline="30000" dirty="0">
                <a:solidFill>
                  <a:srgbClr val="002060"/>
                </a:solidFill>
              </a:rPr>
              <a:t>3 </a:t>
            </a:r>
            <a:r>
              <a:rPr lang="en-US" sz="2000" dirty="0">
                <a:solidFill>
                  <a:srgbClr val="002060"/>
                </a:solidFill>
              </a:rPr>
              <a:t> </a:t>
            </a:r>
          </a:p>
          <a:p>
            <a:pPr>
              <a:spcBef>
                <a:spcPct val="50000"/>
              </a:spcBef>
            </a:pPr>
            <a:r>
              <a:rPr lang="en-US" sz="2000" dirty="0">
                <a:solidFill>
                  <a:srgbClr val="002060"/>
                </a:solidFill>
              </a:rPr>
              <a:t>	(TSS, each solid type)</a:t>
            </a:r>
          </a:p>
          <a:p>
            <a:pPr>
              <a:spcBef>
                <a:spcPct val="50000"/>
              </a:spcBef>
            </a:pPr>
            <a:r>
              <a:rPr lang="en-US" sz="2000" i="1" dirty="0">
                <a:solidFill>
                  <a:srgbClr val="002060"/>
                </a:solidFill>
              </a:rPr>
              <a:t>S</a:t>
            </a:r>
            <a:r>
              <a:rPr lang="en-US" sz="2000" i="1" baseline="-25000" dirty="0">
                <a:solidFill>
                  <a:srgbClr val="002060"/>
                </a:solidFill>
              </a:rPr>
              <a:t>B</a:t>
            </a:r>
            <a:r>
              <a:rPr lang="en-US" sz="2000" dirty="0">
                <a:solidFill>
                  <a:srgbClr val="002060"/>
                </a:solidFill>
              </a:rPr>
              <a:t> = sediment solids conc, g/m</a:t>
            </a:r>
            <a:r>
              <a:rPr lang="en-US" sz="2000" baseline="30000" dirty="0">
                <a:solidFill>
                  <a:srgbClr val="002060"/>
                </a:solidFill>
              </a:rPr>
              <a:t>3 </a:t>
            </a:r>
            <a:r>
              <a:rPr lang="en-US" sz="2000" dirty="0">
                <a:solidFill>
                  <a:srgbClr val="002060"/>
                </a:solidFill>
              </a:rPr>
              <a:t> </a:t>
            </a:r>
          </a:p>
          <a:p>
            <a:pPr>
              <a:spcBef>
                <a:spcPct val="50000"/>
              </a:spcBef>
            </a:pPr>
            <a:r>
              <a:rPr lang="en-US" sz="2000" dirty="0">
                <a:solidFill>
                  <a:srgbClr val="002060"/>
                </a:solidFill>
              </a:rPr>
              <a:t>	(TSS, each solid type)</a:t>
            </a:r>
          </a:p>
          <a:p>
            <a:pPr>
              <a:spcBef>
                <a:spcPct val="50000"/>
              </a:spcBef>
            </a:pPr>
            <a:endParaRPr lang="en-US" sz="2000" baseline="30000" dirty="0">
              <a:solidFill>
                <a:srgbClr val="002060"/>
              </a:solidFill>
            </a:endParaRPr>
          </a:p>
        </p:txBody>
      </p:sp>
      <p:sp>
        <p:nvSpPr>
          <p:cNvPr id="18441" name="Text Box 21"/>
          <p:cNvSpPr txBox="1">
            <a:spLocks noChangeArrowheads="1"/>
          </p:cNvSpPr>
          <p:nvPr/>
        </p:nvSpPr>
        <p:spPr bwMode="auto">
          <a:xfrm>
            <a:off x="247946" y="1501090"/>
            <a:ext cx="4033837" cy="461665"/>
          </a:xfrm>
          <a:prstGeom prst="rect">
            <a:avLst/>
          </a:prstGeom>
          <a:noFill/>
          <a:ln w="9525">
            <a:noFill/>
            <a:miter lim="800000"/>
            <a:headEnd/>
            <a:tailEnd/>
          </a:ln>
        </p:spPr>
        <p:txBody>
          <a:bodyPr>
            <a:spAutoFit/>
          </a:bodyPr>
          <a:lstStyle/>
          <a:p>
            <a:pPr algn="ctr">
              <a:spcBef>
                <a:spcPct val="50000"/>
              </a:spcBef>
            </a:pPr>
            <a:r>
              <a:rPr lang="en-US" sz="2400" dirty="0">
                <a:solidFill>
                  <a:srgbClr val="002060"/>
                </a:solidFill>
              </a:rPr>
              <a:t>Mass Balance Components:</a:t>
            </a:r>
            <a:endParaRPr lang="en-US" sz="2400" baseline="30000" dirty="0">
              <a:solidFill>
                <a:srgbClr val="002060"/>
              </a:solidFill>
            </a:endParaRPr>
          </a:p>
        </p:txBody>
      </p:sp>
      <p:sp>
        <p:nvSpPr>
          <p:cNvPr id="2" name="TextBox 30">
            <a:extLst>
              <a:ext uri="{FF2B5EF4-FFF2-40B4-BE49-F238E27FC236}">
                <a16:creationId xmlns:a16="http://schemas.microsoft.com/office/drawing/2014/main" id="{92525A8E-7593-6C0C-FC94-DF0CB0D3F17E}"/>
              </a:ext>
            </a:extLst>
          </p:cNvPr>
          <p:cNvSpPr txBox="1">
            <a:spLocks noChangeArrowheads="1"/>
          </p:cNvSpPr>
          <p:nvPr/>
        </p:nvSpPr>
        <p:spPr bwMode="auto">
          <a:xfrm>
            <a:off x="5927930" y="5350777"/>
            <a:ext cx="862783" cy="369332"/>
          </a:xfrm>
          <a:prstGeom prst="rect">
            <a:avLst/>
          </a:prstGeom>
          <a:noFill/>
          <a:ln w="9525">
            <a:noFill/>
            <a:miter lim="800000"/>
            <a:headEnd/>
            <a:tailEnd/>
          </a:ln>
        </p:spPr>
        <p:txBody>
          <a:bodyPr>
            <a:spAutoFit/>
          </a:bodyPr>
          <a:lstStyle/>
          <a:p>
            <a:pPr algn="ctr"/>
            <a:r>
              <a:rPr lang="en-US" i="1" dirty="0"/>
              <a:t>v</a:t>
            </a:r>
            <a:r>
              <a:rPr lang="en-US" i="1" baseline="-25000" dirty="0"/>
              <a:t>b2,silt</a:t>
            </a:r>
          </a:p>
        </p:txBody>
      </p:sp>
      <p:cxnSp>
        <p:nvCxnSpPr>
          <p:cNvPr id="3" name="Straight Arrow Connector 2">
            <a:extLst>
              <a:ext uri="{FF2B5EF4-FFF2-40B4-BE49-F238E27FC236}">
                <a16:creationId xmlns:a16="http://schemas.microsoft.com/office/drawing/2014/main" id="{8038B494-A7E9-EE23-2522-91B65AA8617B}"/>
              </a:ext>
            </a:extLst>
          </p:cNvPr>
          <p:cNvCxnSpPr>
            <a:cxnSpLocks noChangeShapeType="1"/>
          </p:cNvCxnSpPr>
          <p:nvPr/>
        </p:nvCxnSpPr>
        <p:spPr bwMode="auto">
          <a:xfrm flipH="1">
            <a:off x="6753901" y="5214818"/>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5" name="TextBox 4">
            <a:extLst>
              <a:ext uri="{FF2B5EF4-FFF2-40B4-BE49-F238E27FC236}">
                <a16:creationId xmlns:a16="http://schemas.microsoft.com/office/drawing/2014/main" id="{007F4200-B174-1F75-6053-D96E7ECC1786}"/>
              </a:ext>
            </a:extLst>
          </p:cNvPr>
          <p:cNvSpPr txBox="1"/>
          <p:nvPr/>
        </p:nvSpPr>
        <p:spPr>
          <a:xfrm>
            <a:off x="6267871" y="2920579"/>
            <a:ext cx="486030" cy="369332"/>
          </a:xfrm>
          <a:prstGeom prst="rect">
            <a:avLst/>
          </a:prstGeom>
          <a:noFill/>
        </p:spPr>
        <p:txBody>
          <a:bodyPr wrap="none" rtlCol="0">
            <a:spAutoFit/>
          </a:bodyPr>
          <a:lstStyle/>
          <a:p>
            <a:r>
              <a:rPr lang="en-US" dirty="0"/>
              <a:t>silt</a:t>
            </a:r>
          </a:p>
        </p:txBody>
      </p:sp>
      <p:sp>
        <p:nvSpPr>
          <p:cNvPr id="6" name="TextBox 5">
            <a:extLst>
              <a:ext uri="{FF2B5EF4-FFF2-40B4-BE49-F238E27FC236}">
                <a16:creationId xmlns:a16="http://schemas.microsoft.com/office/drawing/2014/main" id="{5B186C73-7429-32BF-C6EF-9560DA37F6AC}"/>
              </a:ext>
            </a:extLst>
          </p:cNvPr>
          <p:cNvSpPr txBox="1"/>
          <p:nvPr/>
        </p:nvSpPr>
        <p:spPr>
          <a:xfrm>
            <a:off x="7536644" y="2916684"/>
            <a:ext cx="593176" cy="369332"/>
          </a:xfrm>
          <a:prstGeom prst="rect">
            <a:avLst/>
          </a:prstGeom>
          <a:noFill/>
        </p:spPr>
        <p:txBody>
          <a:bodyPr wrap="none" rtlCol="0">
            <a:spAutoFit/>
          </a:bodyPr>
          <a:lstStyle/>
          <a:p>
            <a:r>
              <a:rPr lang="en-US" dirty="0"/>
              <a:t>clay</a:t>
            </a:r>
          </a:p>
        </p:txBody>
      </p:sp>
      <p:cxnSp>
        <p:nvCxnSpPr>
          <p:cNvPr id="7" name="Straight Arrow Connector 6">
            <a:extLst>
              <a:ext uri="{FF2B5EF4-FFF2-40B4-BE49-F238E27FC236}">
                <a16:creationId xmlns:a16="http://schemas.microsoft.com/office/drawing/2014/main" id="{1701B6A6-4CD4-3198-2DE3-5501ACD53F39}"/>
              </a:ext>
            </a:extLst>
          </p:cNvPr>
          <p:cNvCxnSpPr>
            <a:cxnSpLocks noChangeShapeType="1"/>
          </p:cNvCxnSpPr>
          <p:nvPr/>
        </p:nvCxnSpPr>
        <p:spPr bwMode="auto">
          <a:xfrm rot="5400000">
            <a:off x="7236702" y="3898667"/>
            <a:ext cx="1130008" cy="1818"/>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8" name="TextBox 28">
            <a:extLst>
              <a:ext uri="{FF2B5EF4-FFF2-40B4-BE49-F238E27FC236}">
                <a16:creationId xmlns:a16="http://schemas.microsoft.com/office/drawing/2014/main" id="{4DE09143-4572-7110-627A-0B894D15BCAF}"/>
              </a:ext>
            </a:extLst>
          </p:cNvPr>
          <p:cNvSpPr txBox="1">
            <a:spLocks noChangeArrowheads="1"/>
          </p:cNvSpPr>
          <p:nvPr/>
        </p:nvSpPr>
        <p:spPr bwMode="auto">
          <a:xfrm>
            <a:off x="6938014" y="3521151"/>
            <a:ext cx="862783" cy="369332"/>
          </a:xfrm>
          <a:prstGeom prst="rect">
            <a:avLst/>
          </a:prstGeom>
          <a:noFill/>
          <a:ln w="9525">
            <a:noFill/>
            <a:miter lim="800000"/>
            <a:headEnd/>
            <a:tailEnd/>
          </a:ln>
        </p:spPr>
        <p:txBody>
          <a:bodyPr>
            <a:spAutoFit/>
          </a:bodyPr>
          <a:lstStyle/>
          <a:p>
            <a:pPr algn="ctr"/>
            <a:r>
              <a:rPr lang="en-US" i="1" dirty="0" err="1"/>
              <a:t>v</a:t>
            </a:r>
            <a:r>
              <a:rPr lang="en-US" i="1" baseline="-25000" dirty="0" err="1"/>
              <a:t>s,clay</a:t>
            </a:r>
            <a:endParaRPr lang="en-US" i="1" baseline="-25000" dirty="0"/>
          </a:p>
        </p:txBody>
      </p:sp>
      <p:sp>
        <p:nvSpPr>
          <p:cNvPr id="9" name="TextBox 29">
            <a:extLst>
              <a:ext uri="{FF2B5EF4-FFF2-40B4-BE49-F238E27FC236}">
                <a16:creationId xmlns:a16="http://schemas.microsoft.com/office/drawing/2014/main" id="{046989EC-78ED-5956-272A-00C419EE4983}"/>
              </a:ext>
            </a:extLst>
          </p:cNvPr>
          <p:cNvSpPr txBox="1">
            <a:spLocks noChangeArrowheads="1"/>
          </p:cNvSpPr>
          <p:nvPr/>
        </p:nvSpPr>
        <p:spPr bwMode="auto">
          <a:xfrm>
            <a:off x="7883370" y="4007144"/>
            <a:ext cx="862783" cy="369332"/>
          </a:xfrm>
          <a:prstGeom prst="rect">
            <a:avLst/>
          </a:prstGeom>
          <a:noFill/>
          <a:ln w="9525">
            <a:noFill/>
            <a:miter lim="800000"/>
            <a:headEnd/>
            <a:tailEnd/>
          </a:ln>
        </p:spPr>
        <p:txBody>
          <a:bodyPr>
            <a:spAutoFit/>
          </a:bodyPr>
          <a:lstStyle/>
          <a:p>
            <a:pPr algn="ctr"/>
            <a:r>
              <a:rPr lang="en-US" i="1" dirty="0" err="1"/>
              <a:t>v</a:t>
            </a:r>
            <a:r>
              <a:rPr lang="en-US" i="1" baseline="-25000" dirty="0" err="1"/>
              <a:t>r,clay</a:t>
            </a:r>
            <a:endParaRPr lang="en-US" i="1" baseline="-25000" dirty="0"/>
          </a:p>
        </p:txBody>
      </p:sp>
      <p:cxnSp>
        <p:nvCxnSpPr>
          <p:cNvPr id="11" name="Straight Arrow Connector 10">
            <a:extLst>
              <a:ext uri="{FF2B5EF4-FFF2-40B4-BE49-F238E27FC236}">
                <a16:creationId xmlns:a16="http://schemas.microsoft.com/office/drawing/2014/main" id="{6EE14375-C65C-1C9A-1D56-7DC92136054D}"/>
              </a:ext>
            </a:extLst>
          </p:cNvPr>
          <p:cNvCxnSpPr>
            <a:cxnSpLocks noChangeShapeType="1"/>
          </p:cNvCxnSpPr>
          <p:nvPr/>
        </p:nvCxnSpPr>
        <p:spPr bwMode="auto">
          <a:xfrm flipH="1">
            <a:off x="7818287" y="5227087"/>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12" name="TextBox 32">
            <a:extLst>
              <a:ext uri="{FF2B5EF4-FFF2-40B4-BE49-F238E27FC236}">
                <a16:creationId xmlns:a16="http://schemas.microsoft.com/office/drawing/2014/main" id="{0D372BD8-F9CD-1A79-76FA-37F051221DB7}"/>
              </a:ext>
            </a:extLst>
          </p:cNvPr>
          <p:cNvSpPr txBox="1">
            <a:spLocks noChangeArrowheads="1"/>
          </p:cNvSpPr>
          <p:nvPr/>
        </p:nvSpPr>
        <p:spPr bwMode="auto">
          <a:xfrm>
            <a:off x="7288521" y="4383486"/>
            <a:ext cx="862783" cy="369332"/>
          </a:xfrm>
          <a:prstGeom prst="rect">
            <a:avLst/>
          </a:prstGeom>
          <a:noFill/>
          <a:ln w="9525">
            <a:noFill/>
            <a:miter lim="800000"/>
            <a:headEnd/>
            <a:tailEnd/>
          </a:ln>
        </p:spPr>
        <p:txBody>
          <a:bodyPr>
            <a:spAutoFit/>
          </a:bodyPr>
          <a:lstStyle/>
          <a:p>
            <a:pPr algn="ctr"/>
            <a:r>
              <a:rPr lang="en-US" i="1" dirty="0"/>
              <a:t>S</a:t>
            </a:r>
            <a:r>
              <a:rPr lang="en-US" i="1" baseline="-25000" dirty="0"/>
              <a:t>B1,clay</a:t>
            </a:r>
          </a:p>
        </p:txBody>
      </p:sp>
      <p:sp>
        <p:nvSpPr>
          <p:cNvPr id="13" name="TextBox 32">
            <a:extLst>
              <a:ext uri="{FF2B5EF4-FFF2-40B4-BE49-F238E27FC236}">
                <a16:creationId xmlns:a16="http://schemas.microsoft.com/office/drawing/2014/main" id="{D31F35DF-9DEE-804A-6ED0-42E51D6C48D3}"/>
              </a:ext>
            </a:extLst>
          </p:cNvPr>
          <p:cNvSpPr txBox="1">
            <a:spLocks noChangeArrowheads="1"/>
          </p:cNvSpPr>
          <p:nvPr/>
        </p:nvSpPr>
        <p:spPr bwMode="auto">
          <a:xfrm>
            <a:off x="8517089" y="4376497"/>
            <a:ext cx="862783" cy="369332"/>
          </a:xfrm>
          <a:prstGeom prst="rect">
            <a:avLst/>
          </a:prstGeom>
          <a:noFill/>
          <a:ln w="9525">
            <a:noFill/>
            <a:miter lim="800000"/>
            <a:headEnd/>
            <a:tailEnd/>
          </a:ln>
        </p:spPr>
        <p:txBody>
          <a:bodyPr>
            <a:spAutoFit/>
          </a:bodyPr>
          <a:lstStyle/>
          <a:p>
            <a:pPr algn="ctr"/>
            <a:r>
              <a:rPr lang="en-US" i="1" dirty="0"/>
              <a:t>S</a:t>
            </a:r>
            <a:r>
              <a:rPr lang="en-US" i="1" baseline="-25000" dirty="0"/>
              <a:t>B1,sand</a:t>
            </a:r>
          </a:p>
        </p:txBody>
      </p:sp>
      <p:sp>
        <p:nvSpPr>
          <p:cNvPr id="14" name="TextBox 32">
            <a:extLst>
              <a:ext uri="{FF2B5EF4-FFF2-40B4-BE49-F238E27FC236}">
                <a16:creationId xmlns:a16="http://schemas.microsoft.com/office/drawing/2014/main" id="{837D1CD2-E0B5-759E-48DC-6F9EEC4F940F}"/>
              </a:ext>
            </a:extLst>
          </p:cNvPr>
          <p:cNvSpPr txBox="1">
            <a:spLocks noChangeArrowheads="1"/>
          </p:cNvSpPr>
          <p:nvPr/>
        </p:nvSpPr>
        <p:spPr bwMode="auto">
          <a:xfrm>
            <a:off x="7306162" y="4777736"/>
            <a:ext cx="862783" cy="369332"/>
          </a:xfrm>
          <a:prstGeom prst="rect">
            <a:avLst/>
          </a:prstGeom>
          <a:noFill/>
          <a:ln w="9525">
            <a:noFill/>
            <a:miter lim="800000"/>
            <a:headEnd/>
            <a:tailEnd/>
          </a:ln>
        </p:spPr>
        <p:txBody>
          <a:bodyPr>
            <a:spAutoFit/>
          </a:bodyPr>
          <a:lstStyle/>
          <a:p>
            <a:pPr algn="ctr"/>
            <a:r>
              <a:rPr lang="en-US" i="1" dirty="0"/>
              <a:t>S</a:t>
            </a:r>
            <a:r>
              <a:rPr lang="en-US" i="1" baseline="-25000" dirty="0"/>
              <a:t>B2,clay</a:t>
            </a:r>
          </a:p>
        </p:txBody>
      </p:sp>
      <p:sp>
        <p:nvSpPr>
          <p:cNvPr id="15" name="TextBox 32">
            <a:extLst>
              <a:ext uri="{FF2B5EF4-FFF2-40B4-BE49-F238E27FC236}">
                <a16:creationId xmlns:a16="http://schemas.microsoft.com/office/drawing/2014/main" id="{55BA5B2D-5963-89D5-FAAD-D9A493A7DF93}"/>
              </a:ext>
            </a:extLst>
          </p:cNvPr>
          <p:cNvSpPr txBox="1">
            <a:spLocks noChangeArrowheads="1"/>
          </p:cNvSpPr>
          <p:nvPr/>
        </p:nvSpPr>
        <p:spPr bwMode="auto">
          <a:xfrm>
            <a:off x="8481871" y="4763695"/>
            <a:ext cx="862783" cy="369332"/>
          </a:xfrm>
          <a:prstGeom prst="rect">
            <a:avLst/>
          </a:prstGeom>
          <a:noFill/>
          <a:ln w="9525">
            <a:noFill/>
            <a:miter lim="800000"/>
            <a:headEnd/>
            <a:tailEnd/>
          </a:ln>
        </p:spPr>
        <p:txBody>
          <a:bodyPr>
            <a:spAutoFit/>
          </a:bodyPr>
          <a:lstStyle/>
          <a:p>
            <a:pPr algn="ctr"/>
            <a:r>
              <a:rPr lang="en-US" i="1" dirty="0"/>
              <a:t>S</a:t>
            </a:r>
            <a:r>
              <a:rPr lang="en-US" i="1" baseline="-25000" dirty="0"/>
              <a:t>B2,sand</a:t>
            </a:r>
          </a:p>
        </p:txBody>
      </p:sp>
      <p:sp>
        <p:nvSpPr>
          <p:cNvPr id="16" name="TextBox 32">
            <a:extLst>
              <a:ext uri="{FF2B5EF4-FFF2-40B4-BE49-F238E27FC236}">
                <a16:creationId xmlns:a16="http://schemas.microsoft.com/office/drawing/2014/main" id="{ED145A98-EAAE-9595-F6B8-9E00FCC549DE}"/>
              </a:ext>
            </a:extLst>
          </p:cNvPr>
          <p:cNvSpPr txBox="1">
            <a:spLocks noChangeArrowheads="1"/>
          </p:cNvSpPr>
          <p:nvPr/>
        </p:nvSpPr>
        <p:spPr bwMode="auto">
          <a:xfrm>
            <a:off x="6343035" y="4763890"/>
            <a:ext cx="862783" cy="369332"/>
          </a:xfrm>
          <a:prstGeom prst="rect">
            <a:avLst/>
          </a:prstGeom>
          <a:noFill/>
          <a:ln w="9525">
            <a:noFill/>
            <a:miter lim="800000"/>
            <a:headEnd/>
            <a:tailEnd/>
          </a:ln>
        </p:spPr>
        <p:txBody>
          <a:bodyPr>
            <a:spAutoFit/>
          </a:bodyPr>
          <a:lstStyle/>
          <a:p>
            <a:pPr algn="ctr"/>
            <a:r>
              <a:rPr lang="en-US" i="1" dirty="0"/>
              <a:t>S</a:t>
            </a:r>
            <a:r>
              <a:rPr lang="en-US" i="1" baseline="-25000" dirty="0"/>
              <a:t>B2,silt</a:t>
            </a:r>
          </a:p>
        </p:txBody>
      </p:sp>
      <p:cxnSp>
        <p:nvCxnSpPr>
          <p:cNvPr id="17" name="Straight Arrow Connector 16">
            <a:extLst>
              <a:ext uri="{FF2B5EF4-FFF2-40B4-BE49-F238E27FC236}">
                <a16:creationId xmlns:a16="http://schemas.microsoft.com/office/drawing/2014/main" id="{981D836A-3FBA-BD18-00CF-2D6E49A37B90}"/>
              </a:ext>
            </a:extLst>
          </p:cNvPr>
          <p:cNvCxnSpPr>
            <a:cxnSpLocks noChangeShapeType="1"/>
          </p:cNvCxnSpPr>
          <p:nvPr/>
        </p:nvCxnSpPr>
        <p:spPr bwMode="auto">
          <a:xfrm flipH="1">
            <a:off x="8582695" y="5227087"/>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18" name="TextBox 30">
            <a:extLst>
              <a:ext uri="{FF2B5EF4-FFF2-40B4-BE49-F238E27FC236}">
                <a16:creationId xmlns:a16="http://schemas.microsoft.com/office/drawing/2014/main" id="{17EDC8AD-9CC2-70C6-A9A9-61F654A01A6B}"/>
              </a:ext>
            </a:extLst>
          </p:cNvPr>
          <p:cNvSpPr txBox="1">
            <a:spLocks noChangeArrowheads="1"/>
          </p:cNvSpPr>
          <p:nvPr/>
        </p:nvSpPr>
        <p:spPr bwMode="auto">
          <a:xfrm>
            <a:off x="7378332" y="5456681"/>
            <a:ext cx="862783" cy="369332"/>
          </a:xfrm>
          <a:prstGeom prst="rect">
            <a:avLst/>
          </a:prstGeom>
          <a:noFill/>
          <a:ln w="9525">
            <a:noFill/>
            <a:miter lim="800000"/>
            <a:headEnd/>
            <a:tailEnd/>
          </a:ln>
        </p:spPr>
        <p:txBody>
          <a:bodyPr>
            <a:spAutoFit/>
          </a:bodyPr>
          <a:lstStyle/>
          <a:p>
            <a:pPr algn="ctr"/>
            <a:r>
              <a:rPr lang="en-US" i="1" dirty="0"/>
              <a:t>v</a:t>
            </a:r>
            <a:r>
              <a:rPr lang="en-US" i="1" baseline="-25000" dirty="0"/>
              <a:t>b2,clay</a:t>
            </a:r>
          </a:p>
        </p:txBody>
      </p:sp>
      <p:sp>
        <p:nvSpPr>
          <p:cNvPr id="19" name="TextBox 30">
            <a:extLst>
              <a:ext uri="{FF2B5EF4-FFF2-40B4-BE49-F238E27FC236}">
                <a16:creationId xmlns:a16="http://schemas.microsoft.com/office/drawing/2014/main" id="{0B7A12C3-5838-0051-9BE3-D911F20BA361}"/>
              </a:ext>
            </a:extLst>
          </p:cNvPr>
          <p:cNvSpPr txBox="1">
            <a:spLocks noChangeArrowheads="1"/>
          </p:cNvSpPr>
          <p:nvPr/>
        </p:nvSpPr>
        <p:spPr bwMode="auto">
          <a:xfrm>
            <a:off x="8318774" y="5484185"/>
            <a:ext cx="862783" cy="369332"/>
          </a:xfrm>
          <a:prstGeom prst="rect">
            <a:avLst/>
          </a:prstGeom>
          <a:noFill/>
          <a:ln w="9525">
            <a:noFill/>
            <a:miter lim="800000"/>
            <a:headEnd/>
            <a:tailEnd/>
          </a:ln>
        </p:spPr>
        <p:txBody>
          <a:bodyPr>
            <a:spAutoFit/>
          </a:bodyPr>
          <a:lstStyle/>
          <a:p>
            <a:pPr algn="ctr"/>
            <a:r>
              <a:rPr lang="en-US" i="1" dirty="0"/>
              <a:t>v</a:t>
            </a:r>
            <a:r>
              <a:rPr lang="en-US" i="1" baseline="-25000" dirty="0"/>
              <a:t>b2,sand</a:t>
            </a:r>
          </a:p>
        </p:txBody>
      </p:sp>
      <p:cxnSp>
        <p:nvCxnSpPr>
          <p:cNvPr id="20" name="Straight Arrow Connector 19">
            <a:extLst>
              <a:ext uri="{FF2B5EF4-FFF2-40B4-BE49-F238E27FC236}">
                <a16:creationId xmlns:a16="http://schemas.microsoft.com/office/drawing/2014/main" id="{E2CF342A-F1B2-97FA-F4F6-2DA841D7AA5D}"/>
              </a:ext>
            </a:extLst>
          </p:cNvPr>
          <p:cNvCxnSpPr>
            <a:cxnSpLocks noChangeShapeType="1"/>
          </p:cNvCxnSpPr>
          <p:nvPr/>
        </p:nvCxnSpPr>
        <p:spPr bwMode="auto">
          <a:xfrm flipH="1">
            <a:off x="8451206" y="4621039"/>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cxnSp>
        <p:nvCxnSpPr>
          <p:cNvPr id="21" name="Straight Arrow Connector 20">
            <a:extLst>
              <a:ext uri="{FF2B5EF4-FFF2-40B4-BE49-F238E27FC236}">
                <a16:creationId xmlns:a16="http://schemas.microsoft.com/office/drawing/2014/main" id="{E1B339E1-F66E-CC4E-5FDA-7766A315FA3C}"/>
              </a:ext>
            </a:extLst>
          </p:cNvPr>
          <p:cNvCxnSpPr>
            <a:cxnSpLocks noChangeShapeType="1"/>
          </p:cNvCxnSpPr>
          <p:nvPr/>
        </p:nvCxnSpPr>
        <p:spPr bwMode="auto">
          <a:xfrm flipH="1">
            <a:off x="7315487" y="4644167"/>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cxnSp>
        <p:nvCxnSpPr>
          <p:cNvPr id="26" name="Straight Arrow Connector 25">
            <a:extLst>
              <a:ext uri="{FF2B5EF4-FFF2-40B4-BE49-F238E27FC236}">
                <a16:creationId xmlns:a16="http://schemas.microsoft.com/office/drawing/2014/main" id="{722E573B-CE73-AA43-4E2A-507B54F5F10B}"/>
              </a:ext>
            </a:extLst>
          </p:cNvPr>
          <p:cNvCxnSpPr>
            <a:cxnSpLocks noChangeShapeType="1"/>
          </p:cNvCxnSpPr>
          <p:nvPr/>
        </p:nvCxnSpPr>
        <p:spPr bwMode="auto">
          <a:xfrm flipV="1">
            <a:off x="8017346" y="4001935"/>
            <a:ext cx="0" cy="462645"/>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853951"/>
          </a:xfrm>
        </p:spPr>
        <p:txBody>
          <a:bodyPr/>
          <a:lstStyle/>
          <a:p>
            <a:r>
              <a:rPr lang="en-US" dirty="0">
                <a:solidFill>
                  <a:srgbClr val="002060"/>
                </a:solidFill>
              </a:rPr>
              <a:t>Light and Photoreactions</a:t>
            </a:r>
          </a:p>
        </p:txBody>
      </p:sp>
      <p:sp>
        <p:nvSpPr>
          <p:cNvPr id="11" name="Rectangle 10">
            <a:extLst>
              <a:ext uri="{FF2B5EF4-FFF2-40B4-BE49-F238E27FC236}">
                <a16:creationId xmlns:a16="http://schemas.microsoft.com/office/drawing/2014/main" id="{63DE6BA2-7ADE-AAD4-71A2-35D86CCE104D}"/>
              </a:ext>
            </a:extLst>
          </p:cNvPr>
          <p:cNvSpPr/>
          <p:nvPr/>
        </p:nvSpPr>
        <p:spPr>
          <a:xfrm>
            <a:off x="3535311" y="3400316"/>
            <a:ext cx="4000500" cy="2895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E9034F5-FDA4-F199-909B-6BC118C93F5C}"/>
              </a:ext>
            </a:extLst>
          </p:cNvPr>
          <p:cNvSpPr/>
          <p:nvPr/>
        </p:nvSpPr>
        <p:spPr>
          <a:xfrm>
            <a:off x="3535311" y="4238516"/>
            <a:ext cx="4000500" cy="2057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3AF929B-619D-E65D-2D97-947C51F58EAD}"/>
              </a:ext>
            </a:extLst>
          </p:cNvPr>
          <p:cNvSpPr/>
          <p:nvPr/>
        </p:nvSpPr>
        <p:spPr>
          <a:xfrm>
            <a:off x="3535311" y="5238640"/>
            <a:ext cx="4000500" cy="1057275"/>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vg edit clipart uploaded by ocal date 06 26 2012 license type public ...">
            <a:extLst>
              <a:ext uri="{FF2B5EF4-FFF2-40B4-BE49-F238E27FC236}">
                <a16:creationId xmlns:a16="http://schemas.microsoft.com/office/drawing/2014/main" id="{AC03CAC6-B283-FDCB-8FAC-23D36CB37A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30386" y="1209566"/>
            <a:ext cx="1581150" cy="1581150"/>
          </a:xfrm>
          <a:prstGeom prst="rect">
            <a:avLst/>
          </a:prstGeom>
        </p:spPr>
      </p:pic>
      <p:cxnSp>
        <p:nvCxnSpPr>
          <p:cNvPr id="15" name="Straight Arrow Connector 14">
            <a:extLst>
              <a:ext uri="{FF2B5EF4-FFF2-40B4-BE49-F238E27FC236}">
                <a16:creationId xmlns:a16="http://schemas.microsoft.com/office/drawing/2014/main" id="{8079E9E4-9E94-5690-164C-77C69CBE6ED1}"/>
              </a:ext>
            </a:extLst>
          </p:cNvPr>
          <p:cNvCxnSpPr>
            <a:endCxn id="11" idx="0"/>
          </p:cNvCxnSpPr>
          <p:nvPr/>
        </p:nvCxnSpPr>
        <p:spPr>
          <a:xfrm>
            <a:off x="3844875" y="2145397"/>
            <a:ext cx="1690686" cy="1254919"/>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DA248BA8-EA92-35D2-9771-A465A377CE61}"/>
              </a:ext>
            </a:extLst>
          </p:cNvPr>
          <p:cNvCxnSpPr/>
          <p:nvPr/>
        </p:nvCxnSpPr>
        <p:spPr>
          <a:xfrm>
            <a:off x="3768674" y="2238266"/>
            <a:ext cx="1604962" cy="1200150"/>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4588F287-12B1-4FD7-739F-1A9714D09BC9}"/>
              </a:ext>
            </a:extLst>
          </p:cNvPr>
          <p:cNvCxnSpPr/>
          <p:nvPr/>
        </p:nvCxnSpPr>
        <p:spPr>
          <a:xfrm>
            <a:off x="3630561" y="2418052"/>
            <a:ext cx="1333499" cy="994767"/>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1F3C2131-7FB2-5E56-28D0-5793098658B5}"/>
              </a:ext>
            </a:extLst>
          </p:cNvPr>
          <p:cNvCxnSpPr/>
          <p:nvPr/>
        </p:nvCxnSpPr>
        <p:spPr>
          <a:xfrm>
            <a:off x="3571032" y="2497827"/>
            <a:ext cx="1176335" cy="902489"/>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a:extLst>
              <a:ext uri="{FF2B5EF4-FFF2-40B4-BE49-F238E27FC236}">
                <a16:creationId xmlns:a16="http://schemas.microsoft.com/office/drawing/2014/main" id="{BE2FE30F-362C-F663-817C-678154281D29}"/>
              </a:ext>
            </a:extLst>
          </p:cNvPr>
          <p:cNvCxnSpPr/>
          <p:nvPr/>
        </p:nvCxnSpPr>
        <p:spPr>
          <a:xfrm>
            <a:off x="3711523" y="2322803"/>
            <a:ext cx="1495426" cy="1115613"/>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a:extLst>
              <a:ext uri="{FF2B5EF4-FFF2-40B4-BE49-F238E27FC236}">
                <a16:creationId xmlns:a16="http://schemas.microsoft.com/office/drawing/2014/main" id="{210CE324-99C3-0822-2EE4-EB5A70E336AD}"/>
              </a:ext>
            </a:extLst>
          </p:cNvPr>
          <p:cNvCxnSpPr/>
          <p:nvPr/>
        </p:nvCxnSpPr>
        <p:spPr>
          <a:xfrm>
            <a:off x="3468637" y="2590696"/>
            <a:ext cx="1070371" cy="831648"/>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cxnSp>
        <p:nvCxnSpPr>
          <p:cNvPr id="21" name="Straight Arrow Connector 20">
            <a:extLst>
              <a:ext uri="{FF2B5EF4-FFF2-40B4-BE49-F238E27FC236}">
                <a16:creationId xmlns:a16="http://schemas.microsoft.com/office/drawing/2014/main" id="{3868C883-0F31-5AEA-A5BA-8F4F5EBD12DD}"/>
              </a:ext>
            </a:extLst>
          </p:cNvPr>
          <p:cNvCxnSpPr/>
          <p:nvPr/>
        </p:nvCxnSpPr>
        <p:spPr>
          <a:xfrm>
            <a:off x="4509836" y="3416994"/>
            <a:ext cx="454224" cy="1276341"/>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cxnSp>
        <p:nvCxnSpPr>
          <p:cNvPr id="22" name="Straight Arrow Connector 21">
            <a:extLst>
              <a:ext uri="{FF2B5EF4-FFF2-40B4-BE49-F238E27FC236}">
                <a16:creationId xmlns:a16="http://schemas.microsoft.com/office/drawing/2014/main" id="{0E5D685F-2094-1388-1A65-E4814D0210A3}"/>
              </a:ext>
            </a:extLst>
          </p:cNvPr>
          <p:cNvCxnSpPr/>
          <p:nvPr/>
        </p:nvCxnSpPr>
        <p:spPr>
          <a:xfrm>
            <a:off x="4715220" y="3412819"/>
            <a:ext cx="548880" cy="1540072"/>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23" name="Straight Arrow Connector 22">
            <a:extLst>
              <a:ext uri="{FF2B5EF4-FFF2-40B4-BE49-F238E27FC236}">
                <a16:creationId xmlns:a16="http://schemas.microsoft.com/office/drawing/2014/main" id="{BDC30990-3583-A786-2D17-34D008E8C94F}"/>
              </a:ext>
            </a:extLst>
          </p:cNvPr>
          <p:cNvCxnSpPr/>
          <p:nvPr/>
        </p:nvCxnSpPr>
        <p:spPr>
          <a:xfrm>
            <a:off x="4951561" y="3412818"/>
            <a:ext cx="669726" cy="1735335"/>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24" name="Straight Arrow Connector 23">
            <a:extLst>
              <a:ext uri="{FF2B5EF4-FFF2-40B4-BE49-F238E27FC236}">
                <a16:creationId xmlns:a16="http://schemas.microsoft.com/office/drawing/2014/main" id="{C764B510-2631-1C1F-EDE8-16F8514A1CE6}"/>
              </a:ext>
            </a:extLst>
          </p:cNvPr>
          <p:cNvCxnSpPr/>
          <p:nvPr/>
        </p:nvCxnSpPr>
        <p:spPr>
          <a:xfrm>
            <a:off x="5169444" y="3421154"/>
            <a:ext cx="850701" cy="2141337"/>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25" name="Straight Arrow Connector 24">
            <a:extLst>
              <a:ext uri="{FF2B5EF4-FFF2-40B4-BE49-F238E27FC236}">
                <a16:creationId xmlns:a16="http://schemas.microsoft.com/office/drawing/2014/main" id="{8C4C5D76-057B-7817-704B-38F9E224535C}"/>
              </a:ext>
            </a:extLst>
          </p:cNvPr>
          <p:cNvCxnSpPr/>
          <p:nvPr/>
        </p:nvCxnSpPr>
        <p:spPr>
          <a:xfrm>
            <a:off x="5340299" y="3420259"/>
            <a:ext cx="1103710" cy="2527994"/>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26" name="Straight Arrow Connector 25">
            <a:extLst>
              <a:ext uri="{FF2B5EF4-FFF2-40B4-BE49-F238E27FC236}">
                <a16:creationId xmlns:a16="http://schemas.microsoft.com/office/drawing/2014/main" id="{9F3F3053-2E48-D5C3-83FB-0C050282F1E8}"/>
              </a:ext>
            </a:extLst>
          </p:cNvPr>
          <p:cNvCxnSpPr/>
          <p:nvPr/>
        </p:nvCxnSpPr>
        <p:spPr>
          <a:xfrm>
            <a:off x="5492700" y="3402696"/>
            <a:ext cx="1306115" cy="2745581"/>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sp>
        <p:nvSpPr>
          <p:cNvPr id="27" name="Right Brace 26">
            <a:extLst>
              <a:ext uri="{FF2B5EF4-FFF2-40B4-BE49-F238E27FC236}">
                <a16:creationId xmlns:a16="http://schemas.microsoft.com/office/drawing/2014/main" id="{90648DE6-3A2B-C7BA-DEE4-AC7965FE44BC}"/>
              </a:ext>
            </a:extLst>
          </p:cNvPr>
          <p:cNvSpPr/>
          <p:nvPr/>
        </p:nvSpPr>
        <p:spPr>
          <a:xfrm>
            <a:off x="6145757" y="2000141"/>
            <a:ext cx="653058" cy="1295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a:extLst>
              <a:ext uri="{FF2B5EF4-FFF2-40B4-BE49-F238E27FC236}">
                <a16:creationId xmlns:a16="http://schemas.microsoft.com/office/drawing/2014/main" id="{0867F628-0A10-E0C6-E719-31364AB00BF9}"/>
              </a:ext>
            </a:extLst>
          </p:cNvPr>
          <p:cNvSpPr txBox="1"/>
          <p:nvPr/>
        </p:nvSpPr>
        <p:spPr>
          <a:xfrm>
            <a:off x="6911924" y="2000141"/>
            <a:ext cx="4386262" cy="1015663"/>
          </a:xfrm>
          <a:prstGeom prst="rect">
            <a:avLst/>
          </a:prstGeom>
          <a:noFill/>
        </p:spPr>
        <p:txBody>
          <a:bodyPr wrap="square" rtlCol="0">
            <a:spAutoFit/>
          </a:bodyPr>
          <a:lstStyle/>
          <a:p>
            <a:r>
              <a:rPr lang="en-US" sz="2000" dirty="0"/>
              <a:t>Solar Radiation travels and attenuates through atmosphere, changes over the day and throughout year</a:t>
            </a:r>
          </a:p>
        </p:txBody>
      </p:sp>
      <p:sp>
        <p:nvSpPr>
          <p:cNvPr id="29" name="Right Brace 28">
            <a:extLst>
              <a:ext uri="{FF2B5EF4-FFF2-40B4-BE49-F238E27FC236}">
                <a16:creationId xmlns:a16="http://schemas.microsoft.com/office/drawing/2014/main" id="{ACFAE661-5D2C-EB39-FAA1-2DAC6CBD34AF}"/>
              </a:ext>
            </a:extLst>
          </p:cNvPr>
          <p:cNvSpPr/>
          <p:nvPr/>
        </p:nvSpPr>
        <p:spPr>
          <a:xfrm>
            <a:off x="7688212" y="3420259"/>
            <a:ext cx="653058" cy="287565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a:extLst>
              <a:ext uri="{FF2B5EF4-FFF2-40B4-BE49-F238E27FC236}">
                <a16:creationId xmlns:a16="http://schemas.microsoft.com/office/drawing/2014/main" id="{D89029BA-EABA-7581-BC8D-EFA30C58ED3B}"/>
              </a:ext>
            </a:extLst>
          </p:cNvPr>
          <p:cNvSpPr txBox="1"/>
          <p:nvPr/>
        </p:nvSpPr>
        <p:spPr>
          <a:xfrm>
            <a:off x="8276972" y="3334365"/>
            <a:ext cx="3915027" cy="3170099"/>
          </a:xfrm>
          <a:prstGeom prst="rect">
            <a:avLst/>
          </a:prstGeom>
          <a:noFill/>
        </p:spPr>
        <p:txBody>
          <a:bodyPr wrap="square" rtlCol="0">
            <a:spAutoFit/>
          </a:bodyPr>
          <a:lstStyle/>
          <a:p>
            <a:r>
              <a:rPr lang="en-US" sz="2000" dirty="0"/>
              <a:t>Light attenuates through the water column varying by wavelength</a:t>
            </a:r>
          </a:p>
          <a:p>
            <a:endParaRPr lang="en-US" sz="2000" dirty="0"/>
          </a:p>
          <a:p>
            <a:r>
              <a:rPr lang="en-US" sz="2000" dirty="0"/>
              <a:t>Each WASP segment has its own attenuation coefficient</a:t>
            </a:r>
          </a:p>
          <a:p>
            <a:endParaRPr lang="en-US" sz="2000" dirty="0"/>
          </a:p>
          <a:p>
            <a:r>
              <a:rPr lang="en-US" sz="2000" dirty="0"/>
              <a:t>Photo-transformation rates are a function of wavelength intensity</a:t>
            </a:r>
          </a:p>
          <a:p>
            <a:endParaRPr lang="en-US" sz="2000" dirty="0"/>
          </a:p>
        </p:txBody>
      </p:sp>
      <p:sp>
        <p:nvSpPr>
          <p:cNvPr id="36" name="Rectangle 35">
            <a:extLst>
              <a:ext uri="{FF2B5EF4-FFF2-40B4-BE49-F238E27FC236}">
                <a16:creationId xmlns:a16="http://schemas.microsoft.com/office/drawing/2014/main" id="{E54A1C4E-9389-2CBE-5AA7-845FE386A85B}"/>
              </a:ext>
            </a:extLst>
          </p:cNvPr>
          <p:cNvSpPr/>
          <p:nvPr/>
        </p:nvSpPr>
        <p:spPr>
          <a:xfrm>
            <a:off x="160980" y="3090911"/>
            <a:ext cx="3099297" cy="3416320"/>
          </a:xfrm>
          <a:prstGeom prst="rect">
            <a:avLst/>
          </a:prstGeom>
        </p:spPr>
        <p:txBody>
          <a:bodyPr wrap="square">
            <a:spAutoFit/>
          </a:bodyPr>
          <a:lstStyle/>
          <a:p>
            <a:r>
              <a:rPr lang="en-US" sz="2400" dirty="0">
                <a:solidFill>
                  <a:srgbClr val="002060"/>
                </a:solidFill>
              </a:rPr>
              <a:t>11 bands of wavelengths of light</a:t>
            </a:r>
          </a:p>
          <a:p>
            <a:endParaRPr lang="en-US" sz="2400" dirty="0">
              <a:solidFill>
                <a:srgbClr val="002060"/>
              </a:solidFill>
            </a:endParaRPr>
          </a:p>
          <a:p>
            <a:pPr marL="460375" lvl="1" indent="-227013">
              <a:buFont typeface="Arial" panose="020B0604020202020204" pitchFamily="34" charset="0"/>
              <a:buChar char="•"/>
            </a:pPr>
            <a:r>
              <a:rPr lang="en-US" dirty="0">
                <a:solidFill>
                  <a:srgbClr val="002060"/>
                </a:solidFill>
              </a:rPr>
              <a:t>UVB (med and high)</a:t>
            </a:r>
          </a:p>
          <a:p>
            <a:pPr marL="460375" lvl="1" indent="-227013">
              <a:buFont typeface="Arial" panose="020B0604020202020204" pitchFamily="34" charset="0"/>
              <a:buChar char="•"/>
            </a:pPr>
            <a:r>
              <a:rPr lang="en-US" dirty="0">
                <a:solidFill>
                  <a:srgbClr val="002060"/>
                </a:solidFill>
              </a:rPr>
              <a:t>UVA (low, med, and high)</a:t>
            </a:r>
          </a:p>
          <a:p>
            <a:pPr marL="460375" lvl="1" indent="-227013">
              <a:buFont typeface="Arial" panose="020B0604020202020204" pitchFamily="34" charset="0"/>
              <a:buChar char="•"/>
            </a:pPr>
            <a:r>
              <a:rPr lang="en-US" dirty="0">
                <a:solidFill>
                  <a:srgbClr val="002060"/>
                </a:solidFill>
              </a:rPr>
              <a:t>Violet</a:t>
            </a:r>
          </a:p>
          <a:p>
            <a:pPr marL="460375" lvl="1" indent="-227013">
              <a:buFont typeface="Arial" panose="020B0604020202020204" pitchFamily="34" charset="0"/>
              <a:buChar char="•"/>
            </a:pPr>
            <a:r>
              <a:rPr lang="en-US" dirty="0">
                <a:solidFill>
                  <a:srgbClr val="002060"/>
                </a:solidFill>
              </a:rPr>
              <a:t>Blue</a:t>
            </a:r>
          </a:p>
          <a:p>
            <a:pPr marL="460375" lvl="1" indent="-227013">
              <a:buFont typeface="Arial" panose="020B0604020202020204" pitchFamily="34" charset="0"/>
              <a:buChar char="•"/>
            </a:pPr>
            <a:r>
              <a:rPr lang="en-US" dirty="0">
                <a:solidFill>
                  <a:srgbClr val="002060"/>
                </a:solidFill>
              </a:rPr>
              <a:t>Green </a:t>
            </a:r>
          </a:p>
          <a:p>
            <a:pPr marL="460375" lvl="1" indent="-227013">
              <a:buFont typeface="Arial" panose="020B0604020202020204" pitchFamily="34" charset="0"/>
              <a:buChar char="•"/>
            </a:pPr>
            <a:r>
              <a:rPr lang="en-US" dirty="0">
                <a:solidFill>
                  <a:srgbClr val="002060"/>
                </a:solidFill>
              </a:rPr>
              <a:t>Yellow-orange</a:t>
            </a:r>
          </a:p>
          <a:p>
            <a:pPr marL="460375" lvl="1" indent="-227013">
              <a:buFont typeface="Arial" panose="020B0604020202020204" pitchFamily="34" charset="0"/>
              <a:buChar char="•"/>
            </a:pPr>
            <a:r>
              <a:rPr lang="en-US" dirty="0">
                <a:solidFill>
                  <a:srgbClr val="002060"/>
                </a:solidFill>
              </a:rPr>
              <a:t>Red</a:t>
            </a:r>
          </a:p>
          <a:p>
            <a:pPr marL="460375" lvl="1" indent="-227013">
              <a:buFont typeface="Arial" panose="020B0604020202020204" pitchFamily="34" charset="0"/>
              <a:buChar char="•"/>
            </a:pPr>
            <a:r>
              <a:rPr lang="en-US" dirty="0">
                <a:solidFill>
                  <a:srgbClr val="002060"/>
                </a:solidFill>
              </a:rPr>
              <a:t>Infrared</a:t>
            </a:r>
          </a:p>
        </p:txBody>
      </p:sp>
    </p:spTree>
    <p:extLst>
      <p:ext uri="{BB962C8B-B14F-4D97-AF65-F5344CB8AC3E}">
        <p14:creationId xmlns:p14="http://schemas.microsoft.com/office/powerpoint/2010/main" val="2532394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F08FA-342D-1DF9-866E-554D24C46E3A}"/>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37C13B52-7D6F-4C80-F501-3995832D639E}"/>
              </a:ext>
            </a:extLst>
          </p:cNvPr>
          <p:cNvSpPr>
            <a:spLocks noGrp="1"/>
          </p:cNvSpPr>
          <p:nvPr>
            <p:ph type="title"/>
          </p:nvPr>
        </p:nvSpPr>
        <p:spPr>
          <a:xfrm>
            <a:off x="838200" y="365125"/>
            <a:ext cx="10834986" cy="1325563"/>
          </a:xfrm>
        </p:spPr>
        <p:txBody>
          <a:bodyPr/>
          <a:lstStyle/>
          <a:p>
            <a:r>
              <a:rPr lang="en-US" dirty="0">
                <a:solidFill>
                  <a:srgbClr val="002060"/>
                </a:solidFill>
              </a:rPr>
              <a:t>Division of Wavelengths by Latitude</a:t>
            </a:r>
          </a:p>
        </p:txBody>
      </p:sp>
      <p:graphicFrame>
        <p:nvGraphicFramePr>
          <p:cNvPr id="10" name="Content Placeholder 3">
            <a:extLst>
              <a:ext uri="{FF2B5EF4-FFF2-40B4-BE49-F238E27FC236}">
                <a16:creationId xmlns:a16="http://schemas.microsoft.com/office/drawing/2014/main" id="{6B92FB73-D921-F95E-0FFA-7A1A8576313B}"/>
              </a:ext>
            </a:extLst>
          </p:cNvPr>
          <p:cNvGraphicFramePr>
            <a:graphicFrameLocks noGrp="1"/>
          </p:cNvGraphicFramePr>
          <p:nvPr>
            <p:ph idx="1"/>
            <p:extLst>
              <p:ext uri="{D42A27DB-BD31-4B8C-83A1-F6EECF244321}">
                <p14:modId xmlns:p14="http://schemas.microsoft.com/office/powerpoint/2010/main" val="1933304577"/>
              </p:ext>
            </p:extLst>
          </p:nvPr>
        </p:nvGraphicFramePr>
        <p:xfrm>
          <a:off x="238670" y="1690688"/>
          <a:ext cx="11813447" cy="3376300"/>
        </p:xfrm>
        <a:graphic>
          <a:graphicData uri="http://schemas.openxmlformats.org/drawingml/2006/table">
            <a:tbl>
              <a:tblPr firstRow="1" firstCol="1" bandRow="1">
                <a:tableStyleId>{00A15C55-8517-42AA-B614-E9B94910E393}</a:tableStyleId>
              </a:tblPr>
              <a:tblGrid>
                <a:gridCol w="711953">
                  <a:extLst>
                    <a:ext uri="{9D8B030D-6E8A-4147-A177-3AD203B41FA5}">
                      <a16:colId xmlns:a16="http://schemas.microsoft.com/office/drawing/2014/main" val="481190665"/>
                    </a:ext>
                  </a:extLst>
                </a:gridCol>
                <a:gridCol w="1578420">
                  <a:extLst>
                    <a:ext uri="{9D8B030D-6E8A-4147-A177-3AD203B41FA5}">
                      <a16:colId xmlns:a16="http://schemas.microsoft.com/office/drawing/2014/main" val="3266099886"/>
                    </a:ext>
                  </a:extLst>
                </a:gridCol>
                <a:gridCol w="1872204">
                  <a:extLst>
                    <a:ext uri="{9D8B030D-6E8A-4147-A177-3AD203B41FA5}">
                      <a16:colId xmlns:a16="http://schemas.microsoft.com/office/drawing/2014/main" val="1856170061"/>
                    </a:ext>
                  </a:extLst>
                </a:gridCol>
                <a:gridCol w="1003713">
                  <a:extLst>
                    <a:ext uri="{9D8B030D-6E8A-4147-A177-3AD203B41FA5}">
                      <a16:colId xmlns:a16="http://schemas.microsoft.com/office/drawing/2014/main" val="2553567338"/>
                    </a:ext>
                  </a:extLst>
                </a:gridCol>
                <a:gridCol w="1053579">
                  <a:extLst>
                    <a:ext uri="{9D8B030D-6E8A-4147-A177-3AD203B41FA5}">
                      <a16:colId xmlns:a16="http://schemas.microsoft.com/office/drawing/2014/main" val="626223589"/>
                    </a:ext>
                  </a:extLst>
                </a:gridCol>
                <a:gridCol w="1007214">
                  <a:extLst>
                    <a:ext uri="{9D8B030D-6E8A-4147-A177-3AD203B41FA5}">
                      <a16:colId xmlns:a16="http://schemas.microsoft.com/office/drawing/2014/main" val="641925676"/>
                    </a:ext>
                  </a:extLst>
                </a:gridCol>
                <a:gridCol w="1347570">
                  <a:extLst>
                    <a:ext uri="{9D8B030D-6E8A-4147-A177-3AD203B41FA5}">
                      <a16:colId xmlns:a16="http://schemas.microsoft.com/office/drawing/2014/main" val="2373121502"/>
                    </a:ext>
                  </a:extLst>
                </a:gridCol>
                <a:gridCol w="1003713">
                  <a:extLst>
                    <a:ext uri="{9D8B030D-6E8A-4147-A177-3AD203B41FA5}">
                      <a16:colId xmlns:a16="http://schemas.microsoft.com/office/drawing/2014/main" val="3159619502"/>
                    </a:ext>
                  </a:extLst>
                </a:gridCol>
                <a:gridCol w="986011">
                  <a:extLst>
                    <a:ext uri="{9D8B030D-6E8A-4147-A177-3AD203B41FA5}">
                      <a16:colId xmlns:a16="http://schemas.microsoft.com/office/drawing/2014/main" val="820165711"/>
                    </a:ext>
                  </a:extLst>
                </a:gridCol>
                <a:gridCol w="1249070">
                  <a:extLst>
                    <a:ext uri="{9D8B030D-6E8A-4147-A177-3AD203B41FA5}">
                      <a16:colId xmlns:a16="http://schemas.microsoft.com/office/drawing/2014/main" val="3901155737"/>
                    </a:ext>
                  </a:extLst>
                </a:gridCol>
              </a:tblGrid>
              <a:tr h="0">
                <a:tc>
                  <a:txBody>
                    <a:bodyPr/>
                    <a:lstStyle/>
                    <a:p>
                      <a:pPr marL="0" marR="0">
                        <a:spcBef>
                          <a:spcPts val="0"/>
                        </a:spcBef>
                        <a:spcAft>
                          <a:spcPts val="0"/>
                        </a:spcAft>
                      </a:pPr>
                      <a:r>
                        <a:rPr lang="en-US" sz="1800" dirty="0">
                          <a:effectLst/>
                        </a:rPr>
                        <a:t>Index</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dirty="0">
                          <a:effectLst/>
                        </a:rPr>
                        <a:t>Color</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Wavelengths [nm]</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pt-PT" sz="1800" dirty="0">
                          <a:effectLst/>
                        </a:rPr>
                        <a:t>0</a:t>
                      </a:r>
                      <a:r>
                        <a:rPr lang="pt-PT" sz="1800" baseline="30000" dirty="0">
                          <a:effectLst/>
                        </a:rPr>
                        <a:t>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dirty="0">
                          <a:effectLst/>
                        </a:rPr>
                        <a:t>10</a:t>
                      </a:r>
                      <a:r>
                        <a:rPr lang="pt-PT" sz="1800" baseline="30000" dirty="0">
                          <a:effectLst/>
                        </a:rPr>
                        <a:t> 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a:effectLst/>
                        </a:rPr>
                        <a:t>20</a:t>
                      </a:r>
                      <a:r>
                        <a:rPr lang="pt-PT" sz="1800" baseline="30000">
                          <a:effectLst/>
                        </a:rPr>
                        <a:t> o</a:t>
                      </a:r>
                      <a:r>
                        <a:rPr lang="pt-PT" sz="1800">
                          <a:effectLst/>
                        </a:rPr>
                        <a:t> N</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dirty="0">
                          <a:effectLst/>
                        </a:rPr>
                        <a:t>Latitude </a:t>
                      </a:r>
                    </a:p>
                    <a:p>
                      <a:pPr marL="0" marR="0" algn="ctr">
                        <a:spcBef>
                          <a:spcPts val="0"/>
                        </a:spcBef>
                        <a:spcAft>
                          <a:spcPts val="0"/>
                        </a:spcAft>
                      </a:pPr>
                      <a:r>
                        <a:rPr lang="pt-PT" sz="1800" dirty="0">
                          <a:effectLst/>
                        </a:rPr>
                        <a:t>30</a:t>
                      </a:r>
                      <a:r>
                        <a:rPr lang="pt-PT" sz="1800" baseline="30000" dirty="0">
                          <a:effectLst/>
                        </a:rPr>
                        <a:t> 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dirty="0">
                          <a:effectLst/>
                        </a:rPr>
                        <a:t>40</a:t>
                      </a:r>
                      <a:r>
                        <a:rPr lang="pt-PT" sz="1800" baseline="30000" dirty="0">
                          <a:effectLst/>
                        </a:rPr>
                        <a:t> 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a:effectLst/>
                        </a:rPr>
                        <a:t>50</a:t>
                      </a:r>
                      <a:r>
                        <a:rPr lang="pt-PT" sz="1800" baseline="30000">
                          <a:effectLst/>
                        </a:rPr>
                        <a:t> o</a:t>
                      </a:r>
                      <a:r>
                        <a:rPr lang="pt-PT" sz="1800">
                          <a:effectLst/>
                        </a:rPr>
                        <a:t> N</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dirty="0">
                          <a:effectLst/>
                        </a:rPr>
                        <a:t>60</a:t>
                      </a:r>
                      <a:r>
                        <a:rPr lang="pt-PT" sz="1800" baseline="30000" dirty="0">
                          <a:effectLst/>
                        </a:rPr>
                        <a:t> 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extLst>
                  <a:ext uri="{0D108BD9-81ED-4DB2-BD59-A6C34878D82A}">
                    <a16:rowId xmlns:a16="http://schemas.microsoft.com/office/drawing/2014/main" val="3615616493"/>
                  </a:ext>
                </a:extLst>
              </a:tr>
              <a:tr h="0">
                <a:tc>
                  <a:txBody>
                    <a:bodyPr/>
                    <a:lstStyle/>
                    <a:p>
                      <a:pPr marL="0" marR="0">
                        <a:spcBef>
                          <a:spcPts val="0"/>
                        </a:spcBef>
                        <a:spcAft>
                          <a:spcPts val="0"/>
                        </a:spcAft>
                      </a:pPr>
                      <a:r>
                        <a:rPr lang="en-US" sz="1800">
                          <a:effectLst/>
                        </a:rPr>
                        <a:t>1</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dirty="0">
                          <a:effectLst/>
                        </a:rPr>
                        <a:t>UVB med</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295 – 304</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0.00015</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0.00015</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0.00013</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0.00011</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0.00008</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0.00006</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0.00004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504703035"/>
                  </a:ext>
                </a:extLst>
              </a:tr>
              <a:tr h="0">
                <a:tc>
                  <a:txBody>
                    <a:bodyPr/>
                    <a:lstStyle/>
                    <a:p>
                      <a:pPr marL="0" marR="0">
                        <a:spcBef>
                          <a:spcPts val="0"/>
                        </a:spcBef>
                        <a:spcAft>
                          <a:spcPts val="0"/>
                        </a:spcAft>
                      </a:pPr>
                      <a:r>
                        <a:rPr lang="en-US" sz="1800">
                          <a:effectLst/>
                        </a:rPr>
                        <a:t>2</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UVB high</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dirty="0">
                          <a:effectLst/>
                        </a:rPr>
                        <a:t>305 – 314</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0.00142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0.00139</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0.00132</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0.00120</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0.00104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0.00085</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0.00067</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506534514"/>
                  </a:ext>
                </a:extLst>
              </a:tr>
              <a:tr h="0">
                <a:tc>
                  <a:txBody>
                    <a:bodyPr/>
                    <a:lstStyle/>
                    <a:p>
                      <a:pPr marL="0" marR="0">
                        <a:spcBef>
                          <a:spcPts val="0"/>
                        </a:spcBef>
                        <a:spcAft>
                          <a:spcPts val="0"/>
                        </a:spcAft>
                      </a:pPr>
                      <a:r>
                        <a:rPr lang="en-US" sz="1800">
                          <a:effectLst/>
                        </a:rPr>
                        <a:t>3</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dirty="0">
                          <a:effectLst/>
                        </a:rPr>
                        <a:t>UVA low</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dirty="0">
                          <a:effectLst/>
                        </a:rPr>
                        <a:t>315 – 334</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dirty="0">
                          <a:effectLst/>
                        </a:rPr>
                        <a:t>0.00845</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0.00839</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0.00825</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0.00801</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0.00766</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0.00721</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0.00681</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01475813"/>
                  </a:ext>
                </a:extLst>
              </a:tr>
              <a:tr h="0">
                <a:tc>
                  <a:txBody>
                    <a:bodyPr/>
                    <a:lstStyle/>
                    <a:p>
                      <a:pPr marL="0" marR="0">
                        <a:spcBef>
                          <a:spcPts val="0"/>
                        </a:spcBef>
                        <a:spcAft>
                          <a:spcPts val="0"/>
                        </a:spcAft>
                      </a:pPr>
                      <a:r>
                        <a:rPr lang="en-US" sz="1800">
                          <a:effectLst/>
                        </a:rPr>
                        <a:t>4</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UVA med</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335 – 354</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dirty="0">
                          <a:effectLst/>
                        </a:rPr>
                        <a:t>0.01141</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0.01137</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0.01126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0.01108</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0.01082</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0.01052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0.01054</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25102465"/>
                  </a:ext>
                </a:extLst>
              </a:tr>
              <a:tr h="0">
                <a:tc>
                  <a:txBody>
                    <a:bodyPr/>
                    <a:lstStyle/>
                    <a:p>
                      <a:pPr marL="0" marR="0">
                        <a:spcBef>
                          <a:spcPts val="0"/>
                        </a:spcBef>
                        <a:spcAft>
                          <a:spcPts val="0"/>
                        </a:spcAft>
                      </a:pPr>
                      <a:r>
                        <a:rPr lang="en-US" sz="1800">
                          <a:effectLst/>
                        </a:rPr>
                        <a:t>5</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UVA high</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355 – 379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0.01723</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0.01718</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0.01706</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0.01686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0.01655</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0.01619</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0.01630</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77741724"/>
                  </a:ext>
                </a:extLst>
              </a:tr>
              <a:tr h="0">
                <a:tc>
                  <a:txBody>
                    <a:bodyPr/>
                    <a:lstStyle/>
                    <a:p>
                      <a:pPr marL="0" marR="0">
                        <a:spcBef>
                          <a:spcPts val="0"/>
                        </a:spcBef>
                        <a:spcAft>
                          <a:spcPts val="0"/>
                        </a:spcAft>
                      </a:pPr>
                      <a:r>
                        <a:rPr lang="en-US" sz="1800">
                          <a:effectLst/>
                        </a:rPr>
                        <a:t>6</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violet</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380 – 449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0.07626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0.07617</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0.07593</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0.07550</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0.07482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0.07394</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0.07443</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68391818"/>
                  </a:ext>
                </a:extLst>
              </a:tr>
              <a:tr h="154305">
                <a:tc>
                  <a:txBody>
                    <a:bodyPr/>
                    <a:lstStyle/>
                    <a:p>
                      <a:pPr marL="0" marR="0">
                        <a:spcBef>
                          <a:spcPts val="0"/>
                        </a:spcBef>
                        <a:spcAft>
                          <a:spcPts val="0"/>
                        </a:spcAft>
                      </a:pPr>
                      <a:r>
                        <a:rPr lang="en-US" sz="1800">
                          <a:effectLst/>
                        </a:rPr>
                        <a:t>7</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blue</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450 – 494</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0.06664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0.06663</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0.06659</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0.06652</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0.06639</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0.06616</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0.06644</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663701496"/>
                  </a:ext>
                </a:extLst>
              </a:tr>
              <a:tr h="0">
                <a:tc>
                  <a:txBody>
                    <a:bodyPr/>
                    <a:lstStyle/>
                    <a:p>
                      <a:pPr marL="0" marR="0">
                        <a:spcBef>
                          <a:spcPts val="0"/>
                        </a:spcBef>
                        <a:spcAft>
                          <a:spcPts val="0"/>
                        </a:spcAft>
                      </a:pPr>
                      <a:r>
                        <a:rPr lang="en-US" sz="1800">
                          <a:effectLst/>
                        </a:rPr>
                        <a:t>8</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green</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495 – 569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0.10386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0.10388</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0.10394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0.10402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0.10406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0.10390</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0.10285</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88793034"/>
                  </a:ext>
                </a:extLst>
              </a:tr>
              <a:tr h="0">
                <a:tc>
                  <a:txBody>
                    <a:bodyPr/>
                    <a:lstStyle/>
                    <a:p>
                      <a:pPr marL="0" marR="0">
                        <a:spcBef>
                          <a:spcPts val="0"/>
                        </a:spcBef>
                        <a:spcAft>
                          <a:spcPts val="0"/>
                        </a:spcAft>
                      </a:pPr>
                      <a:r>
                        <a:rPr lang="en-US" sz="1800">
                          <a:effectLst/>
                        </a:rPr>
                        <a:t>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yellow-orange</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570 – 619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0.06546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0.06549</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0.06556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0.06566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0.06576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0.06568</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0.06422</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789893801"/>
                  </a:ext>
                </a:extLst>
              </a:tr>
              <a:tr h="0">
                <a:tc>
                  <a:txBody>
                    <a:bodyPr/>
                    <a:lstStyle/>
                    <a:p>
                      <a:pPr marL="0" marR="0">
                        <a:spcBef>
                          <a:spcPts val="0"/>
                        </a:spcBef>
                        <a:spcAft>
                          <a:spcPts val="0"/>
                        </a:spcAft>
                      </a:pPr>
                      <a:r>
                        <a:rPr lang="en-US" sz="1800">
                          <a:effectLst/>
                        </a:rPr>
                        <a:t>10</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red</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620 – 749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0.14914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0.14934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0.14995</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0.15106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0.15282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0.15550</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0.15769</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783238024"/>
                  </a:ext>
                </a:extLst>
              </a:tr>
            </a:tbl>
          </a:graphicData>
        </a:graphic>
      </p:graphicFrame>
    </p:spTree>
    <p:extLst>
      <p:ext uri="{BB962C8B-B14F-4D97-AF65-F5344CB8AC3E}">
        <p14:creationId xmlns:p14="http://schemas.microsoft.com/office/powerpoint/2010/main" val="2267998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F08FA-342D-1DF9-866E-554D24C46E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AC1F71-0A0D-6F13-1ECA-01E7CBF924BA}"/>
              </a:ext>
            </a:extLst>
          </p:cNvPr>
          <p:cNvSpPr>
            <a:spLocks noGrp="1"/>
          </p:cNvSpPr>
          <p:nvPr>
            <p:ph type="title"/>
          </p:nvPr>
        </p:nvSpPr>
        <p:spPr>
          <a:xfrm>
            <a:off x="0" y="0"/>
            <a:ext cx="10515600" cy="853951"/>
          </a:xfrm>
        </p:spPr>
        <p:txBody>
          <a:bodyPr/>
          <a:lstStyle/>
          <a:p>
            <a:r>
              <a:rPr lang="en-US" dirty="0">
                <a:solidFill>
                  <a:srgbClr val="002060"/>
                </a:solidFill>
              </a:rPr>
              <a:t>Light and Photoreactions</a:t>
            </a:r>
          </a:p>
        </p:txBody>
      </p:sp>
      <p:pic>
        <p:nvPicPr>
          <p:cNvPr id="14" name="Picture 13" descr="svg edit clipart uploaded by ocal date 06 26 2012 license type public ...">
            <a:extLst>
              <a:ext uri="{FF2B5EF4-FFF2-40B4-BE49-F238E27FC236}">
                <a16:creationId xmlns:a16="http://schemas.microsoft.com/office/drawing/2014/main" id="{3E9183E2-C57D-E534-4016-CBC65683F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0825" y="1247775"/>
            <a:ext cx="1581150" cy="1581150"/>
          </a:xfrm>
          <a:prstGeom prst="rect">
            <a:avLst/>
          </a:prstGeom>
        </p:spPr>
      </p:pic>
      <p:cxnSp>
        <p:nvCxnSpPr>
          <p:cNvPr id="15" name="Straight Arrow Connector 14">
            <a:extLst>
              <a:ext uri="{FF2B5EF4-FFF2-40B4-BE49-F238E27FC236}">
                <a16:creationId xmlns:a16="http://schemas.microsoft.com/office/drawing/2014/main" id="{5D614E10-C877-D421-0086-590953DEFCB8}"/>
              </a:ext>
            </a:extLst>
          </p:cNvPr>
          <p:cNvCxnSpPr>
            <a:cxnSpLocks/>
          </p:cNvCxnSpPr>
          <p:nvPr/>
        </p:nvCxnSpPr>
        <p:spPr>
          <a:xfrm>
            <a:off x="4405314" y="2183606"/>
            <a:ext cx="1690686" cy="1254919"/>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D0E7C0EC-E503-D86F-EB3D-DD230973F716}"/>
              </a:ext>
            </a:extLst>
          </p:cNvPr>
          <p:cNvCxnSpPr/>
          <p:nvPr/>
        </p:nvCxnSpPr>
        <p:spPr>
          <a:xfrm>
            <a:off x="4329113" y="2276475"/>
            <a:ext cx="1604962" cy="1200150"/>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5F2A52EC-E313-7B5B-3A53-3D8F3333219E}"/>
              </a:ext>
            </a:extLst>
          </p:cNvPr>
          <p:cNvCxnSpPr/>
          <p:nvPr/>
        </p:nvCxnSpPr>
        <p:spPr>
          <a:xfrm>
            <a:off x="4191000" y="2456261"/>
            <a:ext cx="1333499" cy="994767"/>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F7236829-3E51-D4B9-2449-64A5399C7A73}"/>
              </a:ext>
            </a:extLst>
          </p:cNvPr>
          <p:cNvCxnSpPr/>
          <p:nvPr/>
        </p:nvCxnSpPr>
        <p:spPr>
          <a:xfrm>
            <a:off x="4131471" y="2536036"/>
            <a:ext cx="1176335" cy="902489"/>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a:extLst>
              <a:ext uri="{FF2B5EF4-FFF2-40B4-BE49-F238E27FC236}">
                <a16:creationId xmlns:a16="http://schemas.microsoft.com/office/drawing/2014/main" id="{2182318C-C07B-E818-94EE-45A4593F994C}"/>
              </a:ext>
            </a:extLst>
          </p:cNvPr>
          <p:cNvCxnSpPr/>
          <p:nvPr/>
        </p:nvCxnSpPr>
        <p:spPr>
          <a:xfrm>
            <a:off x="4271962" y="2361012"/>
            <a:ext cx="1495426" cy="1115613"/>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a:extLst>
              <a:ext uri="{FF2B5EF4-FFF2-40B4-BE49-F238E27FC236}">
                <a16:creationId xmlns:a16="http://schemas.microsoft.com/office/drawing/2014/main" id="{A853FA3F-CDA4-5BF4-0C8F-FD241B25DD3D}"/>
              </a:ext>
            </a:extLst>
          </p:cNvPr>
          <p:cNvCxnSpPr/>
          <p:nvPr/>
        </p:nvCxnSpPr>
        <p:spPr>
          <a:xfrm>
            <a:off x="4029076" y="2628905"/>
            <a:ext cx="1070371" cy="831648"/>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sp>
        <p:nvSpPr>
          <p:cNvPr id="27" name="Right Brace 26">
            <a:extLst>
              <a:ext uri="{FF2B5EF4-FFF2-40B4-BE49-F238E27FC236}">
                <a16:creationId xmlns:a16="http://schemas.microsoft.com/office/drawing/2014/main" id="{3E4F4056-502E-5757-B422-5E80B0993C3D}"/>
              </a:ext>
            </a:extLst>
          </p:cNvPr>
          <p:cNvSpPr/>
          <p:nvPr/>
        </p:nvSpPr>
        <p:spPr>
          <a:xfrm>
            <a:off x="6706196" y="2038350"/>
            <a:ext cx="653058" cy="1295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a:extLst>
              <a:ext uri="{FF2B5EF4-FFF2-40B4-BE49-F238E27FC236}">
                <a16:creationId xmlns:a16="http://schemas.microsoft.com/office/drawing/2014/main" id="{1E343372-1A31-42C2-7D5E-040B261085BF}"/>
              </a:ext>
            </a:extLst>
          </p:cNvPr>
          <p:cNvSpPr txBox="1"/>
          <p:nvPr/>
        </p:nvSpPr>
        <p:spPr>
          <a:xfrm>
            <a:off x="7472363" y="2038350"/>
            <a:ext cx="4386262" cy="1015663"/>
          </a:xfrm>
          <a:prstGeom prst="rect">
            <a:avLst/>
          </a:prstGeom>
          <a:noFill/>
        </p:spPr>
        <p:txBody>
          <a:bodyPr wrap="square" rtlCol="0">
            <a:spAutoFit/>
          </a:bodyPr>
          <a:lstStyle/>
          <a:p>
            <a:r>
              <a:rPr lang="en-US" sz="2000" dirty="0"/>
              <a:t>Solar Radiation travels and attenuates through atmosphere, changes over the day and throughout year</a:t>
            </a:r>
          </a:p>
        </p:txBody>
      </p:sp>
      <p:pic>
        <p:nvPicPr>
          <p:cNvPr id="4" name="Content Placeholder 4">
            <a:extLst>
              <a:ext uri="{FF2B5EF4-FFF2-40B4-BE49-F238E27FC236}">
                <a16:creationId xmlns:a16="http://schemas.microsoft.com/office/drawing/2014/main" id="{6B1B7DFE-C84C-CCDE-3FA7-479C8C3074AD}"/>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5856" b="40350"/>
          <a:stretch/>
        </p:blipFill>
        <p:spPr>
          <a:xfrm>
            <a:off x="7231209" y="3429000"/>
            <a:ext cx="4868569" cy="3364720"/>
          </a:xfrm>
        </p:spPr>
      </p:pic>
      <p:sp>
        <p:nvSpPr>
          <p:cNvPr id="6" name="Content Placeholder 5">
            <a:extLst>
              <a:ext uri="{FF2B5EF4-FFF2-40B4-BE49-F238E27FC236}">
                <a16:creationId xmlns:a16="http://schemas.microsoft.com/office/drawing/2014/main" id="{F5D354BC-8C3A-8BFD-7149-72EBAB4825CE}"/>
              </a:ext>
            </a:extLst>
          </p:cNvPr>
          <p:cNvSpPr txBox="1">
            <a:spLocks/>
          </p:cNvSpPr>
          <p:nvPr/>
        </p:nvSpPr>
        <p:spPr>
          <a:xfrm>
            <a:off x="178528" y="3549155"/>
            <a:ext cx="7052682" cy="51646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002060"/>
                </a:solidFill>
                <a:ea typeface="ＭＳ Ｐゴシック" pitchFamily="-105" charset="-128"/>
              </a:rPr>
              <a:t>Light Options in WASP</a:t>
            </a:r>
          </a:p>
          <a:p>
            <a:pPr lvl="1"/>
            <a:r>
              <a:rPr lang="en-US" sz="1800" dirty="0">
                <a:solidFill>
                  <a:srgbClr val="002060"/>
                </a:solidFill>
                <a:ea typeface="ＭＳ Ｐゴシック" pitchFamily="-105" charset="-128"/>
              </a:rPr>
              <a:t>0: Model calculates clear sky radiation </a:t>
            </a:r>
          </a:p>
          <a:p>
            <a:pPr lvl="2"/>
            <a:r>
              <a:rPr lang="en-US" sz="1600" dirty="0">
                <a:solidFill>
                  <a:srgbClr val="002060"/>
                </a:solidFill>
                <a:ea typeface="ＭＳ Ｐゴシック" pitchFamily="-105" charset="-128"/>
              </a:rPr>
              <a:t>Based on user-specified latitude, longitude, and Julian day </a:t>
            </a:r>
          </a:p>
          <a:p>
            <a:pPr lvl="1"/>
            <a:r>
              <a:rPr lang="en-US" sz="1800" dirty="0">
                <a:solidFill>
                  <a:srgbClr val="002060"/>
                </a:solidFill>
                <a:ea typeface="ＭＳ Ｐゴシック" pitchFamily="-105" charset="-128"/>
              </a:rPr>
              <a:t>1: User specifies time series of instantaneous solar radiation </a:t>
            </a:r>
          </a:p>
          <a:p>
            <a:pPr lvl="2"/>
            <a:r>
              <a:rPr lang="en-US" sz="1600" dirty="0">
                <a:solidFill>
                  <a:srgbClr val="002060"/>
                </a:solidFill>
                <a:ea typeface="ＭＳ Ｐゴシック" pitchFamily="-105" charset="-128"/>
              </a:rPr>
              <a:t>Hourly or less time scale</a:t>
            </a:r>
          </a:p>
          <a:p>
            <a:pPr lvl="1"/>
            <a:r>
              <a:rPr lang="en-US" sz="1800" dirty="0">
                <a:solidFill>
                  <a:srgbClr val="002060"/>
                </a:solidFill>
                <a:ea typeface="ＭＳ Ｐゴシック" pitchFamily="-105" charset="-128"/>
              </a:rPr>
              <a:t>2: User specifies time series of daily total solar radiation </a:t>
            </a:r>
          </a:p>
          <a:p>
            <a:pPr lvl="2"/>
            <a:r>
              <a:rPr lang="en-US" sz="1600" dirty="0">
                <a:solidFill>
                  <a:srgbClr val="002060"/>
                </a:solidFill>
                <a:ea typeface="ＭＳ Ｐゴシック" pitchFamily="-105" charset="-128"/>
              </a:rPr>
              <a:t>Daylight fraction can be specified or calculated internally </a:t>
            </a:r>
          </a:p>
          <a:p>
            <a:pPr lvl="2"/>
            <a:r>
              <a:rPr lang="en-US" sz="1600" dirty="0">
                <a:solidFill>
                  <a:srgbClr val="002060"/>
                </a:solidFill>
                <a:ea typeface="ＭＳ Ｐゴシック" pitchFamily="-105" charset="-128"/>
              </a:rPr>
              <a:t>Model calculates diel variation using half-sine curve</a:t>
            </a:r>
          </a:p>
          <a:p>
            <a:pPr lvl="2"/>
            <a:endParaRPr lang="en-US" sz="1600" dirty="0">
              <a:solidFill>
                <a:srgbClr val="002060"/>
              </a:solidFill>
              <a:ea typeface="ＭＳ Ｐゴシック" pitchFamily="-105" charset="-128"/>
            </a:endParaRPr>
          </a:p>
          <a:p>
            <a:pPr marL="0" indent="0">
              <a:buNone/>
            </a:pPr>
            <a:r>
              <a:rPr lang="en-US" sz="2400" dirty="0">
                <a:solidFill>
                  <a:srgbClr val="002060"/>
                </a:solidFill>
                <a:ea typeface="ＭＳ Ｐゴシック" pitchFamily="-105" charset="-128"/>
              </a:rPr>
              <a:t>User may need to include cloud cover.</a:t>
            </a:r>
          </a:p>
        </p:txBody>
      </p:sp>
    </p:spTree>
    <p:extLst>
      <p:ext uri="{BB962C8B-B14F-4D97-AF65-F5344CB8AC3E}">
        <p14:creationId xmlns:p14="http://schemas.microsoft.com/office/powerpoint/2010/main" val="1079209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AA61-443D-8886-B941-2BDF7E3094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4A2A90-1E89-6824-2405-DD4DEF8F0C7E}"/>
              </a:ext>
            </a:extLst>
          </p:cNvPr>
          <p:cNvSpPr>
            <a:spLocks noGrp="1"/>
          </p:cNvSpPr>
          <p:nvPr>
            <p:ph type="title"/>
          </p:nvPr>
        </p:nvSpPr>
        <p:spPr>
          <a:xfrm>
            <a:off x="0" y="0"/>
            <a:ext cx="10515600" cy="853951"/>
          </a:xfrm>
        </p:spPr>
        <p:txBody>
          <a:bodyPr/>
          <a:lstStyle/>
          <a:p>
            <a:r>
              <a:rPr lang="en-US" dirty="0">
                <a:solidFill>
                  <a:srgbClr val="002060"/>
                </a:solidFill>
              </a:rPr>
              <a:t>Light and Photoreactions</a:t>
            </a:r>
          </a:p>
        </p:txBody>
      </p:sp>
      <p:sp>
        <p:nvSpPr>
          <p:cNvPr id="11" name="Rectangle 10">
            <a:extLst>
              <a:ext uri="{FF2B5EF4-FFF2-40B4-BE49-F238E27FC236}">
                <a16:creationId xmlns:a16="http://schemas.microsoft.com/office/drawing/2014/main" id="{E1CE6D0A-F028-33E8-130B-1C7DBB8B7FE6}"/>
              </a:ext>
            </a:extLst>
          </p:cNvPr>
          <p:cNvSpPr/>
          <p:nvPr/>
        </p:nvSpPr>
        <p:spPr>
          <a:xfrm>
            <a:off x="4556023" y="1025437"/>
            <a:ext cx="4000500" cy="289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76089A9-816A-E6FF-2222-410598E6FAEB}"/>
              </a:ext>
            </a:extLst>
          </p:cNvPr>
          <p:cNvSpPr/>
          <p:nvPr/>
        </p:nvSpPr>
        <p:spPr>
          <a:xfrm>
            <a:off x="4556023" y="1863637"/>
            <a:ext cx="40005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2CDD7B2-9C46-09E9-C689-E2142579618E}"/>
              </a:ext>
            </a:extLst>
          </p:cNvPr>
          <p:cNvSpPr/>
          <p:nvPr/>
        </p:nvSpPr>
        <p:spPr>
          <a:xfrm>
            <a:off x="4556023" y="2863761"/>
            <a:ext cx="4000500" cy="1057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10F16B82-6360-7449-1F26-7CBF1BE030B9}"/>
              </a:ext>
            </a:extLst>
          </p:cNvPr>
          <p:cNvCxnSpPr/>
          <p:nvPr/>
        </p:nvCxnSpPr>
        <p:spPr>
          <a:xfrm>
            <a:off x="5530548" y="1042115"/>
            <a:ext cx="454224" cy="1276341"/>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cxnSp>
        <p:nvCxnSpPr>
          <p:cNvPr id="22" name="Straight Arrow Connector 21">
            <a:extLst>
              <a:ext uri="{FF2B5EF4-FFF2-40B4-BE49-F238E27FC236}">
                <a16:creationId xmlns:a16="http://schemas.microsoft.com/office/drawing/2014/main" id="{9C92ECB5-5271-80D4-92C4-55EDA36B88CB}"/>
              </a:ext>
            </a:extLst>
          </p:cNvPr>
          <p:cNvCxnSpPr/>
          <p:nvPr/>
        </p:nvCxnSpPr>
        <p:spPr>
          <a:xfrm>
            <a:off x="5735932" y="1037940"/>
            <a:ext cx="548880" cy="1540072"/>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23" name="Straight Arrow Connector 22">
            <a:extLst>
              <a:ext uri="{FF2B5EF4-FFF2-40B4-BE49-F238E27FC236}">
                <a16:creationId xmlns:a16="http://schemas.microsoft.com/office/drawing/2014/main" id="{C507EF96-5AF8-9054-465A-A3EFC0C92A5C}"/>
              </a:ext>
            </a:extLst>
          </p:cNvPr>
          <p:cNvCxnSpPr/>
          <p:nvPr/>
        </p:nvCxnSpPr>
        <p:spPr>
          <a:xfrm>
            <a:off x="5972273" y="1037939"/>
            <a:ext cx="669726" cy="1735335"/>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24" name="Straight Arrow Connector 23">
            <a:extLst>
              <a:ext uri="{FF2B5EF4-FFF2-40B4-BE49-F238E27FC236}">
                <a16:creationId xmlns:a16="http://schemas.microsoft.com/office/drawing/2014/main" id="{7D556DDB-8B53-7797-AE69-572F9F41990A}"/>
              </a:ext>
            </a:extLst>
          </p:cNvPr>
          <p:cNvCxnSpPr/>
          <p:nvPr/>
        </p:nvCxnSpPr>
        <p:spPr>
          <a:xfrm>
            <a:off x="6190156" y="1046275"/>
            <a:ext cx="850701" cy="2141337"/>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25" name="Straight Arrow Connector 24">
            <a:extLst>
              <a:ext uri="{FF2B5EF4-FFF2-40B4-BE49-F238E27FC236}">
                <a16:creationId xmlns:a16="http://schemas.microsoft.com/office/drawing/2014/main" id="{AA4FC06A-754B-BB66-BD39-6FDDD8E70933}"/>
              </a:ext>
            </a:extLst>
          </p:cNvPr>
          <p:cNvCxnSpPr/>
          <p:nvPr/>
        </p:nvCxnSpPr>
        <p:spPr>
          <a:xfrm>
            <a:off x="6361011" y="1045380"/>
            <a:ext cx="1103710" cy="2527994"/>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26" name="Straight Arrow Connector 25">
            <a:extLst>
              <a:ext uri="{FF2B5EF4-FFF2-40B4-BE49-F238E27FC236}">
                <a16:creationId xmlns:a16="http://schemas.microsoft.com/office/drawing/2014/main" id="{3B34BC3F-A583-18E6-09AD-A94098F0DB49}"/>
              </a:ext>
            </a:extLst>
          </p:cNvPr>
          <p:cNvCxnSpPr/>
          <p:nvPr/>
        </p:nvCxnSpPr>
        <p:spPr>
          <a:xfrm>
            <a:off x="6513412" y="1027817"/>
            <a:ext cx="1306115" cy="2745581"/>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sp>
        <p:nvSpPr>
          <p:cNvPr id="29" name="Right Brace 28">
            <a:extLst>
              <a:ext uri="{FF2B5EF4-FFF2-40B4-BE49-F238E27FC236}">
                <a16:creationId xmlns:a16="http://schemas.microsoft.com/office/drawing/2014/main" id="{8A07991E-3210-56AD-A902-19637147F5EA}"/>
              </a:ext>
            </a:extLst>
          </p:cNvPr>
          <p:cNvSpPr/>
          <p:nvPr/>
        </p:nvSpPr>
        <p:spPr>
          <a:xfrm>
            <a:off x="8708924" y="1045380"/>
            <a:ext cx="653058" cy="287565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a:extLst>
              <a:ext uri="{FF2B5EF4-FFF2-40B4-BE49-F238E27FC236}">
                <a16:creationId xmlns:a16="http://schemas.microsoft.com/office/drawing/2014/main" id="{D7410858-E487-50E0-44F9-FDE909302A4D}"/>
              </a:ext>
            </a:extLst>
          </p:cNvPr>
          <p:cNvSpPr txBox="1"/>
          <p:nvPr/>
        </p:nvSpPr>
        <p:spPr>
          <a:xfrm>
            <a:off x="9632848" y="1339761"/>
            <a:ext cx="2809875" cy="1323439"/>
          </a:xfrm>
          <a:prstGeom prst="rect">
            <a:avLst/>
          </a:prstGeom>
          <a:noFill/>
        </p:spPr>
        <p:txBody>
          <a:bodyPr wrap="square" rtlCol="0">
            <a:spAutoFit/>
          </a:bodyPr>
          <a:lstStyle/>
          <a:p>
            <a:r>
              <a:rPr lang="en-US" sz="2000" dirty="0">
                <a:solidFill>
                  <a:srgbClr val="002060"/>
                </a:solidFill>
              </a:rPr>
              <a:t>Light attenuates through the water column varying by wavelength</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2DB0105-F770-AD58-5C7D-F839A077692C}"/>
                  </a:ext>
                </a:extLst>
              </p:cNvPr>
              <p:cNvSpPr txBox="1"/>
              <p:nvPr/>
            </p:nvSpPr>
            <p:spPr>
              <a:xfrm>
                <a:off x="387302" y="1653970"/>
                <a:ext cx="3604595" cy="1035476"/>
              </a:xfrm>
              <a:prstGeom prst="rect">
                <a:avLst/>
              </a:prstGeom>
              <a:noFill/>
            </p:spPr>
            <p:txBody>
              <a:bodyPr wrap="square" rtlCol="0">
                <a:spAutoFit/>
              </a:bodyPr>
              <a:lstStyle/>
              <a:p>
                <a:pPr algn="ctr"/>
                <a:r>
                  <a:rPr lang="en-US" sz="2000" dirty="0">
                    <a:solidFill>
                      <a:srgbClr val="002060"/>
                    </a:solidFill>
                  </a:rPr>
                  <a:t>Beer-Lambert Law for attenuation of Light</a:t>
                </a:r>
              </a:p>
              <a:p>
                <a:pPr algn="ctr"/>
                <a14:m>
                  <m:oMathPara xmlns:m="http://schemas.openxmlformats.org/officeDocument/2006/math">
                    <m:oMathParaPr>
                      <m:jc m:val="centerGroup"/>
                    </m:oMathParaPr>
                    <m:oMath xmlns:m="http://schemas.openxmlformats.org/officeDocument/2006/math">
                      <m:sSub>
                        <m:sSubPr>
                          <m:ctrlPr>
                            <a:rPr lang="en-US" sz="2000" b="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𝐼</m:t>
                          </m:r>
                        </m:e>
                        <m:sub>
                          <m:r>
                            <a:rPr lang="en-US" sz="2000" b="0" i="1" smtClean="0">
                              <a:solidFill>
                                <a:srgbClr val="002060"/>
                              </a:solidFill>
                              <a:latin typeface="Cambria Math" panose="02040503050406030204" pitchFamily="18" charset="0"/>
                              <a:ea typeface="Cambria Math" panose="02040503050406030204" pitchFamily="18" charset="0"/>
                            </a:rPr>
                            <m:t>𝜆</m:t>
                          </m:r>
                        </m:sub>
                      </m:sSub>
                      <m:r>
                        <a:rPr lang="en-US" sz="2000" i="1" smtClean="0">
                          <a:solidFill>
                            <a:srgbClr val="002060"/>
                          </a:solidFill>
                          <a:latin typeface="Cambria Math" panose="02040503050406030204" pitchFamily="18" charset="0"/>
                        </a:rPr>
                        <m:t>=</m:t>
                      </m:r>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𝐼</m:t>
                          </m:r>
                        </m:e>
                        <m:sub>
                          <m:r>
                            <a:rPr lang="en-US" sz="2000" b="0" i="1" smtClean="0">
                              <a:solidFill>
                                <a:srgbClr val="002060"/>
                              </a:solidFill>
                              <a:latin typeface="Cambria Math" panose="02040503050406030204" pitchFamily="18" charset="0"/>
                            </a:rPr>
                            <m:t>𝑜</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sSup>
                        <m:sSupPr>
                          <m:ctrlPr>
                            <a:rPr lang="en-US" sz="2000" i="1" smtClean="0">
                              <a:solidFill>
                                <a:srgbClr val="002060"/>
                              </a:solidFill>
                              <a:latin typeface="Cambria Math" panose="02040503050406030204" pitchFamily="18" charset="0"/>
                            </a:rPr>
                          </m:ctrlPr>
                        </m:sSupPr>
                        <m:e>
                          <m:r>
                            <a:rPr lang="en-US" sz="2000" b="0" i="1" smtClean="0">
                              <a:solidFill>
                                <a:srgbClr val="002060"/>
                              </a:solidFill>
                              <a:latin typeface="Cambria Math" panose="02040503050406030204" pitchFamily="18" charset="0"/>
                            </a:rPr>
                            <m:t>𝑒</m:t>
                          </m:r>
                        </m:e>
                        <m:sup>
                          <m:r>
                            <a:rPr lang="en-US" sz="2000" b="0" i="1" smtClean="0">
                              <a:solidFill>
                                <a:srgbClr val="002060"/>
                              </a:solidFill>
                              <a:latin typeface="Cambria Math" panose="02040503050406030204" pitchFamily="18" charset="0"/>
                            </a:rPr>
                            <m:t>−</m:t>
                          </m:r>
                          <m:sSub>
                            <m:sSubPr>
                              <m:ctrlPr>
                                <a:rPr lang="en-US" sz="2000" b="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r>
                            <a:rPr lang="en-US" sz="2000" b="0" i="1" smtClean="0">
                              <a:solidFill>
                                <a:srgbClr val="002060"/>
                              </a:solidFill>
                              <a:latin typeface="Cambria Math" panose="02040503050406030204" pitchFamily="18" charset="0"/>
                            </a:rPr>
                            <m:t>𝑧</m:t>
                          </m:r>
                        </m:sup>
                      </m:sSup>
                    </m:oMath>
                  </m:oMathPara>
                </a14:m>
                <a:endParaRPr lang="en-US" sz="2000" dirty="0">
                  <a:solidFill>
                    <a:srgbClr val="002060"/>
                  </a:solidFill>
                </a:endParaRPr>
              </a:p>
            </p:txBody>
          </p:sp>
        </mc:Choice>
        <mc:Fallback xmlns="">
          <p:sp>
            <p:nvSpPr>
              <p:cNvPr id="3" name="TextBox 2">
                <a:extLst>
                  <a:ext uri="{FF2B5EF4-FFF2-40B4-BE49-F238E27FC236}">
                    <a16:creationId xmlns:a16="http://schemas.microsoft.com/office/drawing/2014/main" id="{82DB0105-F770-AD58-5C7D-F839A077692C}"/>
                  </a:ext>
                </a:extLst>
              </p:cNvPr>
              <p:cNvSpPr txBox="1">
                <a:spLocks noRot="1" noChangeAspect="1" noMove="1" noResize="1" noEditPoints="1" noAdjustHandles="1" noChangeArrowheads="1" noChangeShapeType="1" noTextEdit="1"/>
              </p:cNvSpPr>
              <p:nvPr/>
            </p:nvSpPr>
            <p:spPr>
              <a:xfrm>
                <a:off x="387302" y="1653970"/>
                <a:ext cx="3604595" cy="1035476"/>
              </a:xfrm>
              <a:prstGeom prst="rect">
                <a:avLst/>
              </a:prstGeom>
              <a:blipFill>
                <a:blip r:embed="rId2"/>
                <a:stretch>
                  <a:fillRect t="-3659"/>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90EA79C6-F86E-536C-8C42-83B5BC8BA87F}"/>
              </a:ext>
            </a:extLst>
          </p:cNvPr>
          <p:cNvSpPr txBox="1">
            <a:spLocks noChangeArrowheads="1"/>
          </p:cNvSpPr>
          <p:nvPr/>
        </p:nvSpPr>
        <p:spPr>
          <a:xfrm>
            <a:off x="251729" y="4611959"/>
            <a:ext cx="7140072" cy="20822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net light extinction for WASP segment</a:t>
            </a:r>
          </a:p>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Water,</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light extinction of water</a:t>
            </a:r>
          </a:p>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Chl,</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algal self shading </a:t>
            </a:r>
          </a:p>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DOC,</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DOC light extinction</a:t>
            </a:r>
          </a:p>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Solids,</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solids light extinction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7178194-F620-C57E-FD97-78F2CCACBCAB}"/>
                  </a:ext>
                </a:extLst>
              </p:cNvPr>
              <p:cNvSpPr txBox="1"/>
              <p:nvPr/>
            </p:nvSpPr>
            <p:spPr>
              <a:xfrm>
                <a:off x="379513" y="4081115"/>
                <a:ext cx="7292574" cy="321178"/>
              </a:xfrm>
              <a:prstGeom prst="rect">
                <a:avLst/>
              </a:prstGeom>
              <a:noFill/>
            </p:spPr>
            <p:txBody>
              <a:bodyPr wrap="none" lIns="0" tIns="0" rIns="0" bIns="0" rtlCol="0">
                <a:spAutoFit/>
              </a:bodyPr>
              <a:lstStyle/>
              <a:p>
                <a14:m>
                  <m:oMath xmlns:m="http://schemas.openxmlformats.org/officeDocument/2006/math">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r>
                      <a:rPr lang="en-US" sz="2000" b="0" i="1" smtClean="0">
                        <a:solidFill>
                          <a:srgbClr val="002060"/>
                        </a:solidFill>
                        <a:latin typeface="Cambria Math" panose="02040503050406030204" pitchFamily="18" charset="0"/>
                      </a:rPr>
                      <m:t>=</m:t>
                    </m:r>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rPr>
                          <m:t>𝑤𝑎𝑡𝑒𝑟</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oMath>
                </a14:m>
                <a:r>
                  <a:rPr lang="en-US" sz="2000" dirty="0">
                    <a:solidFill>
                      <a:srgbClr val="002060"/>
                    </a:solidFill>
                  </a:rPr>
                  <a:t> +</a:t>
                </a:r>
                <a14:m>
                  <m:oMath xmlns:m="http://schemas.openxmlformats.org/officeDocument/2006/math">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 </m:t>
                        </m:r>
                        <m:r>
                          <a:rPr lang="en-US" sz="2000" b="0" i="1" smtClean="0">
                            <a:solidFill>
                              <a:srgbClr val="002060"/>
                            </a:solidFill>
                            <a:latin typeface="Cambria Math" panose="02040503050406030204" pitchFamily="18" charset="0"/>
                          </a:rPr>
                          <m:t>𝐶h𝑙</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sSup>
                      <m:sSupPr>
                        <m:ctrlPr>
                          <a:rPr lang="en-US" sz="2000" b="0" i="1" smtClean="0">
                            <a:solidFill>
                              <a:srgbClr val="002060"/>
                            </a:solidFill>
                            <a:latin typeface="Cambria Math" panose="02040503050406030204" pitchFamily="18" charset="0"/>
                            <a:ea typeface="Cambria Math" panose="02040503050406030204" pitchFamily="18" charset="0"/>
                          </a:rPr>
                        </m:ctrlPr>
                      </m:sSupPr>
                      <m:e>
                        <m:r>
                          <a:rPr lang="en-US" sz="2000" b="0" i="1" smtClean="0">
                            <a:solidFill>
                              <a:srgbClr val="002060"/>
                            </a:solidFill>
                            <a:latin typeface="Cambria Math" panose="02040503050406030204" pitchFamily="18" charset="0"/>
                            <a:ea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𝐶h𝑙</m:t>
                        </m:r>
                        <m:r>
                          <a:rPr lang="en-US" sz="2000" b="0" i="1" smtClean="0">
                            <a:solidFill>
                              <a:srgbClr val="002060"/>
                            </a:solidFill>
                            <a:latin typeface="Cambria Math" panose="02040503050406030204" pitchFamily="18" charset="0"/>
                            <a:ea typeface="Cambria Math" panose="02040503050406030204" pitchFamily="18" charset="0"/>
                          </a:rPr>
                          <m:t>]</m:t>
                        </m:r>
                      </m:e>
                      <m:sup>
                        <m:r>
                          <a:rPr lang="en-US" sz="2000" b="0" i="1" smtClean="0">
                            <a:solidFill>
                              <a:srgbClr val="002060"/>
                            </a:solidFill>
                            <a:latin typeface="Cambria Math" panose="02040503050406030204" pitchFamily="18" charset="0"/>
                            <a:ea typeface="Cambria Math" panose="02040503050406030204" pitchFamily="18" charset="0"/>
                          </a:rPr>
                          <m:t>𝛼</m:t>
                        </m:r>
                      </m:sup>
                    </m:sSup>
                  </m:oMath>
                </a14:m>
                <a:r>
                  <a:rPr lang="en-US" sz="2000" dirty="0">
                    <a:solidFill>
                      <a:srgbClr val="002060"/>
                    </a:solidFill>
                  </a:rPr>
                  <a:t> </a:t>
                </a:r>
                <a14:m>
                  <m:oMath xmlns:m="http://schemas.openxmlformats.org/officeDocument/2006/math">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 </m:t>
                        </m:r>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rPr>
                          <m:t>𝐷𝑂𝐶</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d>
                      <m:dPr>
                        <m:begChr m:val="["/>
                        <m:endChr m:val="]"/>
                        <m:ctrlPr>
                          <a:rPr lang="en-US" sz="2000" i="1" smtClean="0">
                            <a:solidFill>
                              <a:srgbClr val="002060"/>
                            </a:solidFill>
                            <a:latin typeface="Cambria Math" panose="02040503050406030204" pitchFamily="18" charset="0"/>
                          </a:rPr>
                        </m:ctrlPr>
                      </m:dPr>
                      <m:e>
                        <m:r>
                          <a:rPr lang="en-US" sz="2000" b="0" i="1" smtClean="0">
                            <a:solidFill>
                              <a:srgbClr val="002060"/>
                            </a:solidFill>
                            <a:latin typeface="Cambria Math" panose="02040503050406030204" pitchFamily="18" charset="0"/>
                          </a:rPr>
                          <m:t>𝐷𝑂𝐶</m:t>
                        </m:r>
                      </m:e>
                    </m:d>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 + </m:t>
                        </m:r>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rPr>
                          <m:t>𝑆𝑜𝑙𝑖𝑑𝑠</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oMath>
                </a14:m>
                <a:r>
                  <a:rPr lang="en-US" sz="2000" dirty="0">
                    <a:solidFill>
                      <a:srgbClr val="002060"/>
                    </a:solidFill>
                  </a:rPr>
                  <a:t> </a:t>
                </a:r>
                <a14:m>
                  <m:oMath xmlns:m="http://schemas.openxmlformats.org/officeDocument/2006/math">
                    <m:d>
                      <m:dPr>
                        <m:begChr m:val="["/>
                        <m:endChr m:val="]"/>
                        <m:ctrlPr>
                          <a:rPr lang="en-US" sz="2000" i="1" smtClean="0">
                            <a:solidFill>
                              <a:srgbClr val="002060"/>
                            </a:solidFill>
                            <a:latin typeface="Cambria Math" panose="02040503050406030204" pitchFamily="18" charset="0"/>
                          </a:rPr>
                        </m:ctrlPr>
                      </m:dPr>
                      <m:e>
                        <m:r>
                          <a:rPr lang="en-US" sz="2000" b="0" i="1" smtClean="0">
                            <a:solidFill>
                              <a:srgbClr val="002060"/>
                            </a:solidFill>
                            <a:latin typeface="Cambria Math" panose="02040503050406030204" pitchFamily="18" charset="0"/>
                          </a:rPr>
                          <m:t>𝑇𝑆𝑆</m:t>
                        </m:r>
                      </m:e>
                    </m:d>
                  </m:oMath>
                </a14:m>
                <a:endParaRPr lang="en-US" sz="2000" dirty="0">
                  <a:solidFill>
                    <a:srgbClr val="002060"/>
                  </a:solidFill>
                </a:endParaRPr>
              </a:p>
            </p:txBody>
          </p:sp>
        </mc:Choice>
        <mc:Fallback xmlns="">
          <p:sp>
            <p:nvSpPr>
              <p:cNvPr id="6" name="TextBox 5">
                <a:extLst>
                  <a:ext uri="{FF2B5EF4-FFF2-40B4-BE49-F238E27FC236}">
                    <a16:creationId xmlns:a16="http://schemas.microsoft.com/office/drawing/2014/main" id="{17178194-F620-C57E-FD97-78F2CCACBCAB}"/>
                  </a:ext>
                </a:extLst>
              </p:cNvPr>
              <p:cNvSpPr txBox="1">
                <a:spLocks noRot="1" noChangeAspect="1" noMove="1" noResize="1" noEditPoints="1" noAdjustHandles="1" noChangeArrowheads="1" noChangeShapeType="1" noTextEdit="1"/>
              </p:cNvSpPr>
              <p:nvPr/>
            </p:nvSpPr>
            <p:spPr>
              <a:xfrm>
                <a:off x="379513" y="4081115"/>
                <a:ext cx="7292574" cy="321178"/>
              </a:xfrm>
              <a:prstGeom prst="rect">
                <a:avLst/>
              </a:prstGeom>
              <a:blipFill>
                <a:blip r:embed="rId3"/>
                <a:stretch>
                  <a:fillRect l="-1042" t="-19231" b="-461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5E8140A-F695-26A1-8C87-506498690C21}"/>
                  </a:ext>
                </a:extLst>
              </p:cNvPr>
              <p:cNvSpPr txBox="1"/>
              <p:nvPr/>
            </p:nvSpPr>
            <p:spPr>
              <a:xfrm>
                <a:off x="6587682" y="4600593"/>
                <a:ext cx="6346722" cy="9003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solidFill>
                                <a:srgbClr val="002060"/>
                              </a:solidFill>
                              <a:latin typeface="Cambria Math" panose="02040503050406030204" pitchFamily="18" charset="0"/>
                            </a:rPr>
                          </m:ctrlPr>
                        </m:sSubPr>
                        <m:e>
                          <m:r>
                            <a:rPr lang="en-US" sz="1800" b="0" i="1" smtClean="0">
                              <a:solidFill>
                                <a:srgbClr val="002060"/>
                              </a:solidFill>
                              <a:latin typeface="Cambria Math" panose="02040503050406030204" pitchFamily="18" charset="0"/>
                            </a:rPr>
                            <m:t>𝑘</m:t>
                          </m:r>
                        </m:e>
                        <m:sub>
                          <m:r>
                            <a:rPr lang="en-US" sz="1800" b="0" i="1" smtClean="0">
                              <a:solidFill>
                                <a:srgbClr val="002060"/>
                              </a:solidFill>
                              <a:latin typeface="Cambria Math" panose="02040503050406030204" pitchFamily="18" charset="0"/>
                              <a:ea typeface="Cambria Math" panose="02040503050406030204" pitchFamily="18" charset="0"/>
                            </a:rPr>
                            <m:t>𝑝h𝑜𝑡𝑜</m:t>
                          </m:r>
                        </m:sub>
                      </m:sSub>
                      <m:r>
                        <a:rPr lang="en-US" sz="1800" i="1" smtClean="0">
                          <a:solidFill>
                            <a:srgbClr val="002060"/>
                          </a:solidFill>
                          <a:latin typeface="Cambria Math" panose="02040503050406030204" pitchFamily="18" charset="0"/>
                        </a:rPr>
                        <m:t>=</m:t>
                      </m:r>
                      <m:nary>
                        <m:naryPr>
                          <m:chr m:val="∑"/>
                          <m:ctrlPr>
                            <a:rPr lang="en-US" sz="1800" i="1" smtClean="0">
                              <a:solidFill>
                                <a:srgbClr val="002060"/>
                              </a:solidFill>
                              <a:latin typeface="Cambria Math" panose="02040503050406030204" pitchFamily="18" charset="0"/>
                            </a:rPr>
                          </m:ctrlPr>
                        </m:naryPr>
                        <m:sub>
                          <m:r>
                            <m:rPr>
                              <m:brk m:alnAt="23"/>
                            </m:rPr>
                            <a:rPr lang="en-US" b="0" i="1" smtClean="0">
                              <a:solidFill>
                                <a:srgbClr val="002060"/>
                              </a:solidFill>
                              <a:latin typeface="Cambria Math" panose="02040503050406030204" pitchFamily="18" charset="0"/>
                              <a:ea typeface="Cambria Math" panose="02040503050406030204" pitchFamily="18" charset="0"/>
                            </a:rPr>
                            <m:t>𝑖</m:t>
                          </m:r>
                          <m:r>
                            <a:rPr lang="en-US" sz="1800" b="0" i="1" smtClean="0">
                              <a:solidFill>
                                <a:srgbClr val="002060"/>
                              </a:solidFill>
                              <a:latin typeface="Cambria Math" panose="02040503050406030204" pitchFamily="18" charset="0"/>
                            </a:rPr>
                            <m:t>=1</m:t>
                          </m:r>
                        </m:sub>
                        <m:sup>
                          <m:r>
                            <a:rPr lang="en-US" sz="1800" b="0" i="1" smtClean="0">
                              <a:solidFill>
                                <a:srgbClr val="002060"/>
                              </a:solidFill>
                              <a:latin typeface="Cambria Math" panose="02040503050406030204" pitchFamily="18" charset="0"/>
                            </a:rPr>
                            <m:t>10</m:t>
                          </m:r>
                        </m:sup>
                        <m:e>
                          <m:sSub>
                            <m:sSubPr>
                              <m:ctrlPr>
                                <a:rPr lang="en-US" i="1">
                                  <a:solidFill>
                                    <a:srgbClr val="002060"/>
                                  </a:solidFill>
                                  <a:latin typeface="Cambria Math" panose="02040503050406030204" pitchFamily="18" charset="0"/>
                                </a:rPr>
                              </m:ctrlPr>
                            </m:sSubPr>
                            <m:e>
                              <m:r>
                                <a:rPr lang="en-US" i="1">
                                  <a:solidFill>
                                    <a:srgbClr val="002060"/>
                                  </a:solidFill>
                                  <a:latin typeface="Cambria Math" panose="02040503050406030204" pitchFamily="18" charset="0"/>
                                </a:rPr>
                                <m:t>𝐼</m:t>
                              </m:r>
                            </m:e>
                            <m:sub>
                              <m:r>
                                <a:rPr lang="en-US" i="1">
                                  <a:solidFill>
                                    <a:srgbClr val="002060"/>
                                  </a:solidFill>
                                  <a:latin typeface="Cambria Math" panose="02040503050406030204" pitchFamily="18" charset="0"/>
                                  <a:ea typeface="Cambria Math" panose="02040503050406030204" pitchFamily="18" charset="0"/>
                                </a:rPr>
                                <m:t>𝜆</m:t>
                              </m:r>
                              <m:r>
                                <a:rPr lang="en-US" b="0" i="1" smtClean="0">
                                  <a:solidFill>
                                    <a:srgbClr val="002060"/>
                                  </a:solidFill>
                                  <a:latin typeface="Cambria Math" panose="02040503050406030204" pitchFamily="18" charset="0"/>
                                  <a:ea typeface="Cambria Math" panose="02040503050406030204" pitchFamily="18" charset="0"/>
                                </a:rPr>
                                <m:t>,</m:t>
                              </m:r>
                              <m:r>
                                <a:rPr lang="en-US" b="0" i="1" smtClean="0">
                                  <a:solidFill>
                                    <a:srgbClr val="002060"/>
                                  </a:solidFill>
                                  <a:latin typeface="Cambria Math" panose="02040503050406030204" pitchFamily="18" charset="0"/>
                                  <a:ea typeface="Cambria Math" panose="02040503050406030204" pitchFamily="18" charset="0"/>
                                </a:rPr>
                                <m:t>𝑖</m:t>
                              </m:r>
                            </m:sub>
                          </m:sSub>
                          <m:sSub>
                            <m:sSubPr>
                              <m:ctrlPr>
                                <a:rPr lang="en-US" i="1">
                                  <a:solidFill>
                                    <a:srgbClr val="002060"/>
                                  </a:solidFill>
                                  <a:latin typeface="Cambria Math" panose="02040503050406030204" pitchFamily="18" charset="0"/>
                                </a:rPr>
                              </m:ctrlPr>
                            </m:sSubPr>
                            <m:e>
                              <m:r>
                                <a:rPr lang="en-US" i="1">
                                  <a:solidFill>
                                    <a:srgbClr val="002060"/>
                                  </a:solidFill>
                                  <a:latin typeface="Cambria Math" panose="02040503050406030204" pitchFamily="18" charset="0"/>
                                </a:rPr>
                                <m:t>𝑘</m:t>
                              </m:r>
                            </m:e>
                            <m:sub>
                              <m:r>
                                <a:rPr lang="en-US" i="1" smtClean="0">
                                  <a:solidFill>
                                    <a:srgbClr val="002060"/>
                                  </a:solidFill>
                                  <a:latin typeface="Cambria Math" panose="02040503050406030204" pitchFamily="18" charset="0"/>
                                  <a:ea typeface="Cambria Math" panose="02040503050406030204" pitchFamily="18" charset="0"/>
                                </a:rPr>
                                <m:t>𝜆</m:t>
                              </m:r>
                              <m:r>
                                <a:rPr lang="en-US" b="0" i="1" smtClean="0">
                                  <a:solidFill>
                                    <a:srgbClr val="002060"/>
                                  </a:solidFill>
                                  <a:latin typeface="Cambria Math" panose="02040503050406030204" pitchFamily="18" charset="0"/>
                                  <a:ea typeface="Cambria Math" panose="02040503050406030204" pitchFamily="18" charset="0"/>
                                </a:rPr>
                                <m:t>,</m:t>
                              </m:r>
                              <m:r>
                                <a:rPr lang="en-US" b="0" i="1" smtClean="0">
                                  <a:solidFill>
                                    <a:srgbClr val="002060"/>
                                  </a:solidFill>
                                  <a:latin typeface="Cambria Math" panose="02040503050406030204" pitchFamily="18" charset="0"/>
                                  <a:ea typeface="Cambria Math" panose="02040503050406030204" pitchFamily="18" charset="0"/>
                                </a:rPr>
                                <m:t>𝑖</m:t>
                              </m:r>
                            </m:sub>
                          </m:sSub>
                        </m:e>
                      </m:nary>
                    </m:oMath>
                  </m:oMathPara>
                </a14:m>
                <a:endParaRPr lang="en-US" dirty="0"/>
              </a:p>
            </p:txBody>
          </p:sp>
        </mc:Choice>
        <mc:Fallback xmlns="">
          <p:sp>
            <p:nvSpPr>
              <p:cNvPr id="8" name="TextBox 7">
                <a:extLst>
                  <a:ext uri="{FF2B5EF4-FFF2-40B4-BE49-F238E27FC236}">
                    <a16:creationId xmlns:a16="http://schemas.microsoft.com/office/drawing/2014/main" id="{A5E8140A-F695-26A1-8C87-506498690C21}"/>
                  </a:ext>
                </a:extLst>
              </p:cNvPr>
              <p:cNvSpPr txBox="1">
                <a:spLocks noRot="1" noChangeAspect="1" noMove="1" noResize="1" noEditPoints="1" noAdjustHandles="1" noChangeArrowheads="1" noChangeShapeType="1" noTextEdit="1"/>
              </p:cNvSpPr>
              <p:nvPr/>
            </p:nvSpPr>
            <p:spPr>
              <a:xfrm>
                <a:off x="6587682" y="4600593"/>
                <a:ext cx="6346722" cy="900375"/>
              </a:xfrm>
              <a:prstGeom prst="rect">
                <a:avLst/>
              </a:prstGeom>
              <a:blipFill>
                <a:blip r:embed="rId4"/>
                <a:stretch>
                  <a:fillRect t="-92958" b="-145070"/>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70A048BC-163C-955A-A8BF-E1A54C326A50}"/>
              </a:ext>
            </a:extLst>
          </p:cNvPr>
          <p:cNvSpPr txBox="1"/>
          <p:nvPr/>
        </p:nvSpPr>
        <p:spPr>
          <a:xfrm>
            <a:off x="8182590" y="4083337"/>
            <a:ext cx="3325097" cy="400110"/>
          </a:xfrm>
          <a:prstGeom prst="rect">
            <a:avLst/>
          </a:prstGeom>
          <a:noFill/>
        </p:spPr>
        <p:txBody>
          <a:bodyPr wrap="square" rtlCol="0">
            <a:spAutoFit/>
          </a:bodyPr>
          <a:lstStyle/>
          <a:p>
            <a:r>
              <a:rPr lang="en-US" sz="2000" dirty="0">
                <a:solidFill>
                  <a:srgbClr val="002060"/>
                </a:solidFill>
              </a:rPr>
              <a:t>Photoreaction rate constant</a:t>
            </a:r>
          </a:p>
        </p:txBody>
      </p:sp>
    </p:spTree>
    <p:extLst>
      <p:ext uri="{BB962C8B-B14F-4D97-AF65-F5344CB8AC3E}">
        <p14:creationId xmlns:p14="http://schemas.microsoft.com/office/powerpoint/2010/main" val="3559443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4D49B-16BF-60A9-3CF3-8F561AAB01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5CF42C-20D1-7698-5445-03078F6E1AAB}"/>
              </a:ext>
            </a:extLst>
          </p:cNvPr>
          <p:cNvSpPr>
            <a:spLocks noGrp="1"/>
          </p:cNvSpPr>
          <p:nvPr>
            <p:ph type="title"/>
          </p:nvPr>
        </p:nvSpPr>
        <p:spPr>
          <a:xfrm>
            <a:off x="0" y="18255"/>
            <a:ext cx="10515600" cy="1145527"/>
          </a:xfrm>
        </p:spPr>
        <p:txBody>
          <a:bodyPr/>
          <a:lstStyle/>
          <a:p>
            <a:r>
              <a:rPr lang="en-US" dirty="0">
                <a:solidFill>
                  <a:srgbClr val="002060"/>
                </a:solidFill>
              </a:rPr>
              <a:t>Using the Advanced Toxicant Module</a:t>
            </a:r>
          </a:p>
        </p:txBody>
      </p:sp>
      <p:sp>
        <p:nvSpPr>
          <p:cNvPr id="3" name="Content Placeholder 2">
            <a:extLst>
              <a:ext uri="{FF2B5EF4-FFF2-40B4-BE49-F238E27FC236}">
                <a16:creationId xmlns:a16="http://schemas.microsoft.com/office/drawing/2014/main" id="{2DEA7E5D-B53A-E25C-10C2-BDF1E6610BD0}"/>
              </a:ext>
            </a:extLst>
          </p:cNvPr>
          <p:cNvSpPr>
            <a:spLocks noGrp="1"/>
          </p:cNvSpPr>
          <p:nvPr>
            <p:ph idx="1"/>
          </p:nvPr>
        </p:nvSpPr>
        <p:spPr>
          <a:xfrm>
            <a:off x="384017" y="1497919"/>
            <a:ext cx="10515600" cy="4351338"/>
          </a:xfrm>
        </p:spPr>
        <p:txBody>
          <a:bodyPr/>
          <a:lstStyle/>
          <a:p>
            <a:r>
              <a:rPr lang="en-US" dirty="0">
                <a:solidFill>
                  <a:srgbClr val="002060"/>
                </a:solidFill>
              </a:rPr>
              <a:t>Develop conceptual model of system</a:t>
            </a:r>
          </a:p>
          <a:p>
            <a:r>
              <a:rPr lang="en-US" dirty="0">
                <a:solidFill>
                  <a:srgbClr val="002060"/>
                </a:solidFill>
              </a:rPr>
              <a:t>Develop physical layout: segments &amp; hydrology</a:t>
            </a:r>
          </a:p>
          <a:p>
            <a:r>
              <a:rPr lang="en-US" dirty="0">
                <a:solidFill>
                  <a:srgbClr val="002060"/>
                </a:solidFill>
              </a:rPr>
              <a:t>Add sediment layers</a:t>
            </a:r>
          </a:p>
          <a:p>
            <a:pPr lvl="1"/>
            <a:r>
              <a:rPr lang="en-US" dirty="0">
                <a:solidFill>
                  <a:srgbClr val="002060"/>
                </a:solidFill>
              </a:rPr>
              <a:t>number of sediment layers per water column</a:t>
            </a:r>
          </a:p>
          <a:p>
            <a:pPr lvl="1"/>
            <a:r>
              <a:rPr lang="en-US" dirty="0">
                <a:solidFill>
                  <a:srgbClr val="002060"/>
                </a:solidFill>
              </a:rPr>
              <a:t>Add solids, calibrate so sediment layers stabilize/match observed</a:t>
            </a:r>
          </a:p>
          <a:p>
            <a:r>
              <a:rPr lang="en-US" dirty="0">
                <a:solidFill>
                  <a:srgbClr val="002060"/>
                </a:solidFill>
              </a:rPr>
              <a:t>Add light and/or water temperature – based on conceptual model</a:t>
            </a:r>
          </a:p>
          <a:p>
            <a:r>
              <a:rPr lang="en-US" dirty="0">
                <a:solidFill>
                  <a:srgbClr val="002060"/>
                </a:solidFill>
              </a:rPr>
              <a:t>Once these are all working and calibrated</a:t>
            </a:r>
          </a:p>
          <a:p>
            <a:r>
              <a:rPr lang="en-US" i="1" dirty="0">
                <a:solidFill>
                  <a:srgbClr val="002060"/>
                </a:solidFill>
              </a:rPr>
              <a:t>THEN</a:t>
            </a:r>
            <a:r>
              <a:rPr lang="en-US" dirty="0">
                <a:solidFill>
                  <a:srgbClr val="002060"/>
                </a:solidFill>
              </a:rPr>
              <a:t> add environmental contaminants and their processes</a:t>
            </a:r>
          </a:p>
        </p:txBody>
      </p:sp>
      <p:pic>
        <p:nvPicPr>
          <p:cNvPr id="5" name="Picture 4" descr="A screenshot of a computer&#10;&#10;Description automatically generated">
            <a:extLst>
              <a:ext uri="{FF2B5EF4-FFF2-40B4-BE49-F238E27FC236}">
                <a16:creationId xmlns:a16="http://schemas.microsoft.com/office/drawing/2014/main" id="{046CE1FF-8C4D-947E-D246-E29FCED93F48}"/>
              </a:ext>
            </a:extLst>
          </p:cNvPr>
          <p:cNvPicPr>
            <a:picLocks noChangeAspect="1"/>
          </p:cNvPicPr>
          <p:nvPr/>
        </p:nvPicPr>
        <p:blipFill>
          <a:blip r:embed="rId2"/>
          <a:stretch>
            <a:fillRect/>
          </a:stretch>
        </p:blipFill>
        <p:spPr>
          <a:xfrm>
            <a:off x="8688525" y="18255"/>
            <a:ext cx="3314700" cy="3340100"/>
          </a:xfrm>
          <a:prstGeom prst="rect">
            <a:avLst/>
          </a:prstGeom>
        </p:spPr>
      </p:pic>
    </p:spTree>
    <p:extLst>
      <p:ext uri="{BB962C8B-B14F-4D97-AF65-F5344CB8AC3E}">
        <p14:creationId xmlns:p14="http://schemas.microsoft.com/office/powerpoint/2010/main" val="723441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145"/>
            <a:ext cx="10515600" cy="1325563"/>
          </a:xfrm>
        </p:spPr>
        <p:txBody>
          <a:bodyPr/>
          <a:lstStyle/>
          <a:p>
            <a:r>
              <a:rPr lang="en-US" dirty="0">
                <a:solidFill>
                  <a:srgbClr val="002060"/>
                </a:solidFill>
              </a:rPr>
              <a:t>Gold King Mine</a:t>
            </a:r>
          </a:p>
        </p:txBody>
      </p:sp>
      <p:sp>
        <p:nvSpPr>
          <p:cNvPr id="3" name="Content Placeholder 2"/>
          <p:cNvSpPr>
            <a:spLocks noGrp="1"/>
          </p:cNvSpPr>
          <p:nvPr>
            <p:ph idx="1"/>
          </p:nvPr>
        </p:nvSpPr>
        <p:spPr>
          <a:xfrm>
            <a:off x="537210" y="1141968"/>
            <a:ext cx="5841648" cy="4351338"/>
          </a:xfrm>
        </p:spPr>
        <p:txBody>
          <a:bodyPr/>
          <a:lstStyle/>
          <a:p>
            <a:r>
              <a:rPr lang="en-US" dirty="0">
                <a:solidFill>
                  <a:srgbClr val="002060"/>
                </a:solidFill>
              </a:rPr>
              <a:t>Aug 5, 2015. 3 000 000 gal of acid mine drainage released from Gold King Mine</a:t>
            </a:r>
          </a:p>
          <a:p>
            <a:r>
              <a:rPr lang="en-US" dirty="0">
                <a:solidFill>
                  <a:srgbClr val="002060"/>
                </a:solidFill>
              </a:rPr>
              <a:t>Release mobilized a large mass of solids, colloids, and dissolved metals</a:t>
            </a:r>
          </a:p>
          <a:p>
            <a:r>
              <a:rPr lang="en-US" dirty="0">
                <a:solidFill>
                  <a:srgbClr val="002060"/>
                </a:solidFill>
              </a:rPr>
              <a:t>Low pH of release, pH of plume increased moving downstream</a:t>
            </a:r>
          </a:p>
        </p:txBody>
      </p:sp>
      <p:pic>
        <p:nvPicPr>
          <p:cNvPr id="4" name="Picture 3"/>
          <p:cNvPicPr/>
          <p:nvPr/>
        </p:nvPicPr>
        <p:blipFill>
          <a:blip r:embed="rId2"/>
          <a:stretch>
            <a:fillRect/>
          </a:stretch>
        </p:blipFill>
        <p:spPr>
          <a:xfrm>
            <a:off x="6378858" y="822008"/>
            <a:ext cx="5679792" cy="5521642"/>
          </a:xfrm>
          <a:prstGeom prst="rect">
            <a:avLst/>
          </a:prstGeom>
        </p:spPr>
      </p:pic>
      <p:sp>
        <p:nvSpPr>
          <p:cNvPr id="6" name="TextBox 5">
            <a:extLst>
              <a:ext uri="{FF2B5EF4-FFF2-40B4-BE49-F238E27FC236}">
                <a16:creationId xmlns:a16="http://schemas.microsoft.com/office/drawing/2014/main" id="{B98C30EA-F9E5-5777-2487-69EDEE4A9A5F}"/>
              </a:ext>
            </a:extLst>
          </p:cNvPr>
          <p:cNvSpPr txBox="1"/>
          <p:nvPr/>
        </p:nvSpPr>
        <p:spPr>
          <a:xfrm>
            <a:off x="346217" y="4577041"/>
            <a:ext cx="6097904" cy="369332"/>
          </a:xfrm>
          <a:prstGeom prst="rect">
            <a:avLst/>
          </a:prstGeom>
          <a:noFill/>
        </p:spPr>
        <p:txBody>
          <a:bodyPr wrap="square">
            <a:spAutoFit/>
          </a:bodyPr>
          <a:lstStyle/>
          <a:p>
            <a:r>
              <a:rPr lang="en-US" dirty="0">
                <a:solidFill>
                  <a:srgbClr val="002060"/>
                </a:solidFill>
              </a:rPr>
              <a:t>https://www.epa.gov/goldkingmine</a:t>
            </a:r>
          </a:p>
        </p:txBody>
      </p:sp>
      <p:sp>
        <p:nvSpPr>
          <p:cNvPr id="8" name="TextBox 7">
            <a:extLst>
              <a:ext uri="{FF2B5EF4-FFF2-40B4-BE49-F238E27FC236}">
                <a16:creationId xmlns:a16="http://schemas.microsoft.com/office/drawing/2014/main" id="{86627FD2-FC4E-C6BE-18AD-FDCEDEB28E04}"/>
              </a:ext>
            </a:extLst>
          </p:cNvPr>
          <p:cNvSpPr txBox="1"/>
          <p:nvPr/>
        </p:nvSpPr>
        <p:spPr>
          <a:xfrm>
            <a:off x="346217" y="5635665"/>
            <a:ext cx="6097904" cy="923330"/>
          </a:xfrm>
          <a:prstGeom prst="rect">
            <a:avLst/>
          </a:prstGeom>
          <a:noFill/>
        </p:spPr>
        <p:txBody>
          <a:bodyPr wrap="square">
            <a:spAutoFit/>
          </a:bodyPr>
          <a:lstStyle/>
          <a:p>
            <a:r>
              <a:rPr lang="en-US" b="0" i="0" dirty="0">
                <a:solidFill>
                  <a:srgbClr val="002060"/>
                </a:solidFill>
                <a:effectLst/>
                <a:latin typeface="Source Sans Pro Web"/>
              </a:rPr>
              <a:t>“Analysis of the Transport and Fate of Metals Released from The Gold King Mine in the Animas and San Juan Rivers”</a:t>
            </a:r>
            <a:endParaRPr lang="en-US" dirty="0">
              <a:solidFill>
                <a:srgbClr val="002060"/>
              </a:solidFill>
            </a:endParaRPr>
          </a:p>
        </p:txBody>
      </p:sp>
      <p:sp>
        <p:nvSpPr>
          <p:cNvPr id="10" name="TextBox 9">
            <a:extLst>
              <a:ext uri="{FF2B5EF4-FFF2-40B4-BE49-F238E27FC236}">
                <a16:creationId xmlns:a16="http://schemas.microsoft.com/office/drawing/2014/main" id="{0A79B624-375D-8F99-4C29-50FFC2127058}"/>
              </a:ext>
            </a:extLst>
          </p:cNvPr>
          <p:cNvSpPr txBox="1"/>
          <p:nvPr/>
        </p:nvSpPr>
        <p:spPr>
          <a:xfrm>
            <a:off x="346217" y="5106353"/>
            <a:ext cx="6223634" cy="369332"/>
          </a:xfrm>
          <a:prstGeom prst="rect">
            <a:avLst/>
          </a:prstGeom>
          <a:noFill/>
        </p:spPr>
        <p:txBody>
          <a:bodyPr wrap="square">
            <a:spAutoFit/>
          </a:bodyPr>
          <a:lstStyle/>
          <a:p>
            <a:r>
              <a:rPr lang="en-US" dirty="0">
                <a:solidFill>
                  <a:srgbClr val="002060"/>
                </a:solidFill>
              </a:rPr>
              <a:t>https://www.epa.gov/goldkingmine/fate-transport-analysis</a:t>
            </a:r>
          </a:p>
        </p:txBody>
      </p:sp>
    </p:spTree>
    <p:extLst>
      <p:ext uri="{BB962C8B-B14F-4D97-AF65-F5344CB8AC3E}">
        <p14:creationId xmlns:p14="http://schemas.microsoft.com/office/powerpoint/2010/main" val="4203993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Model Domain</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45876" y="764080"/>
            <a:ext cx="6641016" cy="5132280"/>
          </a:xfrm>
          <a:prstGeom prst="rect">
            <a:avLst/>
          </a:prstGeom>
        </p:spPr>
      </p:pic>
      <p:sp>
        <p:nvSpPr>
          <p:cNvPr id="6" name="TextBox 5"/>
          <p:cNvSpPr txBox="1"/>
          <p:nvPr/>
        </p:nvSpPr>
        <p:spPr>
          <a:xfrm>
            <a:off x="1051034" y="1902372"/>
            <a:ext cx="3394842" cy="1077218"/>
          </a:xfrm>
          <a:prstGeom prst="rect">
            <a:avLst/>
          </a:prstGeom>
          <a:noFill/>
        </p:spPr>
        <p:txBody>
          <a:bodyPr wrap="square" rtlCol="0">
            <a:spAutoFit/>
          </a:bodyPr>
          <a:lstStyle/>
          <a:p>
            <a:r>
              <a:rPr lang="en-US" sz="3200" dirty="0">
                <a:solidFill>
                  <a:srgbClr val="002060"/>
                </a:solidFill>
              </a:rPr>
              <a:t>229 surface water 229 sediment  </a:t>
            </a:r>
          </a:p>
        </p:txBody>
      </p:sp>
      <p:sp>
        <p:nvSpPr>
          <p:cNvPr id="7" name="TextBox 6"/>
          <p:cNvSpPr txBox="1"/>
          <p:nvPr/>
        </p:nvSpPr>
        <p:spPr>
          <a:xfrm>
            <a:off x="1051034" y="3191274"/>
            <a:ext cx="3394842" cy="2062103"/>
          </a:xfrm>
          <a:prstGeom prst="rect">
            <a:avLst/>
          </a:prstGeom>
          <a:noFill/>
        </p:spPr>
        <p:txBody>
          <a:bodyPr wrap="square" rtlCol="0">
            <a:spAutoFit/>
          </a:bodyPr>
          <a:lstStyle/>
          <a:p>
            <a:r>
              <a:rPr lang="en-US" sz="3200" dirty="0">
                <a:solidFill>
                  <a:srgbClr val="002060"/>
                </a:solidFill>
              </a:rPr>
              <a:t>Mean length:</a:t>
            </a:r>
          </a:p>
          <a:p>
            <a:r>
              <a:rPr lang="en-US" sz="3200" dirty="0">
                <a:solidFill>
                  <a:srgbClr val="002060"/>
                </a:solidFill>
              </a:rPr>
              <a:t>2447 m</a:t>
            </a:r>
          </a:p>
          <a:p>
            <a:r>
              <a:rPr lang="en-US" sz="3200" dirty="0">
                <a:solidFill>
                  <a:srgbClr val="002060"/>
                </a:solidFill>
              </a:rPr>
              <a:t>Range: </a:t>
            </a:r>
          </a:p>
          <a:p>
            <a:r>
              <a:rPr lang="en-US" sz="3200" dirty="0">
                <a:solidFill>
                  <a:srgbClr val="002060"/>
                </a:solidFill>
              </a:rPr>
              <a:t>922 – 4655 m</a:t>
            </a:r>
          </a:p>
        </p:txBody>
      </p:sp>
    </p:spTree>
    <p:extLst>
      <p:ext uri="{BB962C8B-B14F-4D97-AF65-F5344CB8AC3E}">
        <p14:creationId xmlns:p14="http://schemas.microsoft.com/office/powerpoint/2010/main" val="2623277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9A5CE-5F8C-4D35-941B-BC10930940D4}"/>
              </a:ext>
            </a:extLst>
          </p:cNvPr>
          <p:cNvSpPr>
            <a:spLocks noGrp="1"/>
          </p:cNvSpPr>
          <p:nvPr>
            <p:ph type="sldNum" sz="quarter" idx="10"/>
          </p:nvPr>
        </p:nvSpPr>
        <p:spPr/>
        <p:txBody>
          <a:bodyPr/>
          <a:lstStyle/>
          <a:p>
            <a:pPr>
              <a:defRPr/>
            </a:pPr>
            <a:fld id="{633AD7DD-8889-40EE-AB37-66A654BC2EEA}" type="slidenum">
              <a:rPr lang="en-US" smtClean="0"/>
              <a:pPr>
                <a:defRPr/>
              </a:pPr>
              <a:t>2</a:t>
            </a:fld>
            <a:endParaRPr lang="en-US"/>
          </a:p>
        </p:txBody>
      </p:sp>
      <p:sp>
        <p:nvSpPr>
          <p:cNvPr id="4" name="Rectangle 3">
            <a:extLst>
              <a:ext uri="{FF2B5EF4-FFF2-40B4-BE49-F238E27FC236}">
                <a16:creationId xmlns:a16="http://schemas.microsoft.com/office/drawing/2014/main" id="{0AD5CE9D-8090-4330-BC05-CEC6F04D4E8F}"/>
              </a:ext>
            </a:extLst>
          </p:cNvPr>
          <p:cNvSpPr/>
          <p:nvPr/>
        </p:nvSpPr>
        <p:spPr>
          <a:xfrm>
            <a:off x="5656735" y="6356350"/>
            <a:ext cx="5410200" cy="338554"/>
          </a:xfrm>
          <a:prstGeom prst="rect">
            <a:avLst/>
          </a:prstGeom>
        </p:spPr>
        <p:txBody>
          <a:bodyPr wrap="square">
            <a:spAutoFit/>
          </a:bodyPr>
          <a:lstStyle/>
          <a:p>
            <a:r>
              <a:rPr lang="en-US" sz="1600" dirty="0">
                <a:solidFill>
                  <a:srgbClr val="002060"/>
                </a:solidFill>
              </a:rPr>
              <a:t>https://www.epa.gov/goldkingmine/fate-transport-analysis</a:t>
            </a:r>
          </a:p>
        </p:txBody>
      </p:sp>
      <p:pic>
        <p:nvPicPr>
          <p:cNvPr id="5" name="Picture 4">
            <a:extLst>
              <a:ext uri="{FF2B5EF4-FFF2-40B4-BE49-F238E27FC236}">
                <a16:creationId xmlns:a16="http://schemas.microsoft.com/office/drawing/2014/main" id="{5DBE6ADA-AD79-48BD-87CD-3E07511AA54D}"/>
              </a:ext>
            </a:extLst>
          </p:cNvPr>
          <p:cNvPicPr>
            <a:picLocks noChangeAspect="1"/>
          </p:cNvPicPr>
          <p:nvPr/>
        </p:nvPicPr>
        <p:blipFill>
          <a:blip r:embed="rId2"/>
          <a:stretch>
            <a:fillRect/>
          </a:stretch>
        </p:blipFill>
        <p:spPr>
          <a:xfrm>
            <a:off x="110701" y="2597856"/>
            <a:ext cx="5745582" cy="3212737"/>
          </a:xfrm>
          <a:prstGeom prst="rect">
            <a:avLst/>
          </a:prstGeom>
        </p:spPr>
      </p:pic>
      <p:pic>
        <p:nvPicPr>
          <p:cNvPr id="6" name="Picture 5">
            <a:extLst>
              <a:ext uri="{FF2B5EF4-FFF2-40B4-BE49-F238E27FC236}">
                <a16:creationId xmlns:a16="http://schemas.microsoft.com/office/drawing/2014/main" id="{44D71044-2CAA-4F71-A82B-A2C07FD98B28}"/>
              </a:ext>
            </a:extLst>
          </p:cNvPr>
          <p:cNvPicPr>
            <a:picLocks noChangeAspect="1"/>
          </p:cNvPicPr>
          <p:nvPr/>
        </p:nvPicPr>
        <p:blipFill>
          <a:blip r:embed="rId3"/>
          <a:srcRect/>
          <a:stretch>
            <a:fillRect/>
          </a:stretch>
        </p:blipFill>
        <p:spPr bwMode="auto">
          <a:xfrm>
            <a:off x="6335719" y="2606973"/>
            <a:ext cx="5707960" cy="3212737"/>
          </a:xfrm>
          <a:prstGeom prst="rect">
            <a:avLst/>
          </a:prstGeom>
          <a:noFill/>
          <a:ln w="9525">
            <a:noFill/>
            <a:miter lim="800000"/>
            <a:headEnd/>
            <a:tailEnd/>
          </a:ln>
        </p:spPr>
      </p:pic>
      <p:sp>
        <p:nvSpPr>
          <p:cNvPr id="7" name="Content Placeholder 3">
            <a:extLst>
              <a:ext uri="{FF2B5EF4-FFF2-40B4-BE49-F238E27FC236}">
                <a16:creationId xmlns:a16="http://schemas.microsoft.com/office/drawing/2014/main" id="{4E0D25FE-BB1A-40D7-BF04-EEF4D6D66845}"/>
              </a:ext>
            </a:extLst>
          </p:cNvPr>
          <p:cNvSpPr txBox="1">
            <a:spLocks/>
          </p:cNvSpPr>
          <p:nvPr/>
        </p:nvSpPr>
        <p:spPr>
          <a:xfrm>
            <a:off x="1436639" y="77071"/>
            <a:ext cx="10607040" cy="804315"/>
          </a:xfrm>
          <a:prstGeom prst="rect">
            <a:avLst/>
          </a:prstGeom>
        </p:spPr>
        <p:txBody>
          <a:bodyPr/>
          <a:lstStyle>
            <a:lvl1pPr marL="228600" indent="-228600" algn="l" defTabSz="914400" rtl="0" eaLnBrk="1" latinLnBrk="0" hangingPunct="1">
              <a:lnSpc>
                <a:spcPct val="90000"/>
              </a:lnSpc>
              <a:spcBef>
                <a:spcPts val="1800"/>
              </a:spcBef>
              <a:buSzPct val="90000"/>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SzPct val="90000"/>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SzPct val="90000"/>
              <a:buFont typeface="Arial" pitchFamily="34" charset="0"/>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800"/>
              </a:spcBef>
              <a:buSzPct val="90000"/>
              <a:buFont typeface="Arial" pitchFamily="34" charset="0"/>
              <a:buChar char="▪"/>
              <a:defRPr sz="1400" kern="1200">
                <a:solidFill>
                  <a:schemeClr val="tx1"/>
                </a:solidFill>
                <a:latin typeface="+mn-lt"/>
                <a:ea typeface="+mn-ea"/>
                <a:cs typeface="+mn-cs"/>
              </a:defRPr>
            </a:lvl4pPr>
            <a:lvl5pPr marL="12344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5pPr>
            <a:lvl6pPr marL="14630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6pPr>
            <a:lvl7pPr marL="16916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7pPr>
            <a:lvl8pPr marL="19202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9pPr>
          </a:lstStyle>
          <a:p>
            <a:pPr marL="0" indent="0" algn="r">
              <a:buFont typeface="Arial" pitchFamily="34" charset="0"/>
              <a:buNone/>
            </a:pPr>
            <a:r>
              <a:rPr lang="en-US" sz="3600" b="1" dirty="0">
                <a:solidFill>
                  <a:srgbClr val="002060"/>
                </a:solidFill>
              </a:rPr>
              <a:t>Preface: Gold King Mine</a:t>
            </a:r>
          </a:p>
        </p:txBody>
      </p:sp>
      <p:sp>
        <p:nvSpPr>
          <p:cNvPr id="8" name="Rectangle 7">
            <a:extLst>
              <a:ext uri="{FF2B5EF4-FFF2-40B4-BE49-F238E27FC236}">
                <a16:creationId xmlns:a16="http://schemas.microsoft.com/office/drawing/2014/main" id="{9CD9E35F-159C-42DD-BD8D-989D8075AB01}"/>
              </a:ext>
            </a:extLst>
          </p:cNvPr>
          <p:cNvSpPr/>
          <p:nvPr/>
        </p:nvSpPr>
        <p:spPr>
          <a:xfrm>
            <a:off x="110701" y="821238"/>
            <a:ext cx="11092069" cy="1600438"/>
          </a:xfrm>
          <a:prstGeom prst="rect">
            <a:avLst/>
          </a:prstGeom>
        </p:spPr>
        <p:txBody>
          <a:bodyPr wrap="square">
            <a:spAutoFit/>
          </a:bodyPr>
          <a:lstStyle/>
          <a:p>
            <a:r>
              <a:rPr lang="en-US" sz="2000" dirty="0">
                <a:solidFill>
                  <a:srgbClr val="002060"/>
                </a:solidFill>
              </a:rPr>
              <a:t>The Gold King Mine is one of 100s of inactive mines in the Colorado mountains</a:t>
            </a:r>
          </a:p>
          <a:p>
            <a:endParaRPr lang="en-US" sz="900" dirty="0">
              <a:solidFill>
                <a:srgbClr val="002060"/>
              </a:solidFill>
            </a:endParaRPr>
          </a:p>
          <a:p>
            <a:r>
              <a:rPr lang="en-US" sz="2000" dirty="0">
                <a:solidFill>
                  <a:srgbClr val="002060"/>
                </a:solidFill>
              </a:rPr>
              <a:t>On August 5, 2015, EPA was investigating the Gold King Mine near Silverton, CO  </a:t>
            </a:r>
          </a:p>
          <a:p>
            <a:endParaRPr lang="en-US" sz="900" dirty="0">
              <a:solidFill>
                <a:srgbClr val="002060"/>
              </a:solidFill>
            </a:endParaRPr>
          </a:p>
          <a:p>
            <a:r>
              <a:rPr lang="en-US" sz="2000" dirty="0">
                <a:solidFill>
                  <a:srgbClr val="002060"/>
                </a:solidFill>
              </a:rPr>
              <a:t>~ 3 million gallons of acid mine drainage released into Cement Creek, CO</a:t>
            </a:r>
          </a:p>
          <a:p>
            <a:r>
              <a:rPr lang="en-US" sz="2000" dirty="0">
                <a:solidFill>
                  <a:srgbClr val="002060"/>
                </a:solidFill>
              </a:rPr>
              <a:t>~ 400,000 kg of metals entered the Animas River</a:t>
            </a:r>
          </a:p>
        </p:txBody>
      </p:sp>
      <p:sp>
        <p:nvSpPr>
          <p:cNvPr id="9" name="TextBox 8">
            <a:extLst>
              <a:ext uri="{FF2B5EF4-FFF2-40B4-BE49-F238E27FC236}">
                <a16:creationId xmlns:a16="http://schemas.microsoft.com/office/drawing/2014/main" id="{CECCB52F-14C0-1CF0-B361-43F298D9AE69}"/>
              </a:ext>
            </a:extLst>
          </p:cNvPr>
          <p:cNvSpPr txBox="1"/>
          <p:nvPr/>
        </p:nvSpPr>
        <p:spPr>
          <a:xfrm>
            <a:off x="110701" y="6356350"/>
            <a:ext cx="5323332" cy="338554"/>
          </a:xfrm>
          <a:prstGeom prst="rect">
            <a:avLst/>
          </a:prstGeom>
          <a:noFill/>
        </p:spPr>
        <p:txBody>
          <a:bodyPr wrap="square">
            <a:spAutoFit/>
          </a:bodyPr>
          <a:lstStyle/>
          <a:p>
            <a:r>
              <a:rPr lang="en-US" sz="1600" dirty="0">
                <a:solidFill>
                  <a:srgbClr val="002060"/>
                </a:solidFill>
              </a:rPr>
              <a:t>https://www.youtube.com/watch?v=qBPO28FTawQ</a:t>
            </a:r>
          </a:p>
        </p:txBody>
      </p:sp>
    </p:spTree>
    <p:extLst>
      <p:ext uri="{BB962C8B-B14F-4D97-AF65-F5344CB8AC3E}">
        <p14:creationId xmlns:p14="http://schemas.microsoft.com/office/powerpoint/2010/main" val="2496850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738" y="214814"/>
            <a:ext cx="10515600" cy="1325563"/>
          </a:xfrm>
        </p:spPr>
        <p:txBody>
          <a:bodyPr/>
          <a:lstStyle/>
          <a:p>
            <a:r>
              <a:rPr lang="en-US" dirty="0">
                <a:solidFill>
                  <a:srgbClr val="002060"/>
                </a:solidFill>
              </a:rPr>
              <a:t>Conceptual Model</a:t>
            </a:r>
          </a:p>
        </p:txBody>
      </p:sp>
      <p:pic>
        <p:nvPicPr>
          <p:cNvPr id="4" name="Content Placeholder 3"/>
          <p:cNvPicPr>
            <a:picLocks noGrp="1" noChangeAspect="1"/>
          </p:cNvPicPr>
          <p:nvPr>
            <p:ph idx="1"/>
          </p:nvPr>
        </p:nvPicPr>
        <p:blipFill>
          <a:blip r:embed="rId2"/>
          <a:stretch>
            <a:fillRect/>
          </a:stretch>
        </p:blipFill>
        <p:spPr>
          <a:xfrm>
            <a:off x="294697" y="1540377"/>
            <a:ext cx="6958541" cy="2707158"/>
          </a:xfrm>
          <a:prstGeom prst="rect">
            <a:avLst/>
          </a:prstGeom>
          <a:solidFill>
            <a:schemeClr val="bg1"/>
          </a:solidFill>
        </p:spPr>
      </p:pic>
      <p:pic>
        <p:nvPicPr>
          <p:cNvPr id="6" name="Picture 5"/>
          <p:cNvPicPr>
            <a:picLocks noChangeAspect="1"/>
          </p:cNvPicPr>
          <p:nvPr/>
        </p:nvPicPr>
        <p:blipFill>
          <a:blip r:embed="rId3"/>
          <a:stretch>
            <a:fillRect/>
          </a:stretch>
        </p:blipFill>
        <p:spPr>
          <a:xfrm>
            <a:off x="7323094" y="4247535"/>
            <a:ext cx="3596952" cy="2182557"/>
          </a:xfrm>
          <a:prstGeom prst="rect">
            <a:avLst/>
          </a:prstGeom>
          <a:solidFill>
            <a:schemeClr val="bg1"/>
          </a:solidFill>
        </p:spPr>
      </p:pic>
    </p:spTree>
    <p:extLst>
      <p:ext uri="{BB962C8B-B14F-4D97-AF65-F5344CB8AC3E}">
        <p14:creationId xmlns:p14="http://schemas.microsoft.com/office/powerpoint/2010/main" val="804253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Plume Movement</a:t>
            </a:r>
          </a:p>
        </p:txBody>
      </p:sp>
      <p:pic>
        <p:nvPicPr>
          <p:cNvPr id="4" name="Content Placeholder 3"/>
          <p:cNvPicPr>
            <a:picLocks noGrp="1" noChangeAspect="1"/>
          </p:cNvPicPr>
          <p:nvPr>
            <p:ph idx="1"/>
          </p:nvPr>
        </p:nvPicPr>
        <p:blipFill>
          <a:blip r:embed="rId2"/>
          <a:stretch>
            <a:fillRect/>
          </a:stretch>
        </p:blipFill>
        <p:spPr>
          <a:xfrm>
            <a:off x="87627" y="1769806"/>
            <a:ext cx="6008373" cy="3180151"/>
          </a:xfrm>
          <a:prstGeom prst="rect">
            <a:avLst/>
          </a:prstGeom>
          <a:solidFill>
            <a:schemeClr val="bg1"/>
          </a:solidFill>
        </p:spPr>
      </p:pic>
      <p:pic>
        <p:nvPicPr>
          <p:cNvPr id="5" name="Picture 4"/>
          <p:cNvPicPr>
            <a:picLocks noChangeAspect="1"/>
          </p:cNvPicPr>
          <p:nvPr/>
        </p:nvPicPr>
        <p:blipFill>
          <a:blip r:embed="rId3"/>
          <a:stretch>
            <a:fillRect/>
          </a:stretch>
        </p:blipFill>
        <p:spPr>
          <a:xfrm>
            <a:off x="6185517" y="1452955"/>
            <a:ext cx="5918856" cy="3952089"/>
          </a:xfrm>
          <a:prstGeom prst="rect">
            <a:avLst/>
          </a:prstGeom>
          <a:solidFill>
            <a:schemeClr val="bg1"/>
          </a:solidFill>
        </p:spPr>
      </p:pic>
    </p:spTree>
    <p:extLst>
      <p:ext uri="{BB962C8B-B14F-4D97-AF65-F5344CB8AC3E}">
        <p14:creationId xmlns:p14="http://schemas.microsoft.com/office/powerpoint/2010/main" val="43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Total Metals: Peak Concentrations</a:t>
            </a:r>
          </a:p>
        </p:txBody>
      </p:sp>
      <p:pic>
        <p:nvPicPr>
          <p:cNvPr id="8" name="Picture 7"/>
          <p:cNvPicPr>
            <a:picLocks noChangeAspect="1"/>
          </p:cNvPicPr>
          <p:nvPr/>
        </p:nvPicPr>
        <p:blipFill>
          <a:blip r:embed="rId2"/>
          <a:stretch>
            <a:fillRect/>
          </a:stretch>
        </p:blipFill>
        <p:spPr>
          <a:xfrm>
            <a:off x="400480" y="1621377"/>
            <a:ext cx="11675051" cy="4150158"/>
          </a:xfrm>
          <a:prstGeom prst="rect">
            <a:avLst/>
          </a:prstGeom>
          <a:solidFill>
            <a:schemeClr val="bg1"/>
          </a:solidFill>
        </p:spPr>
      </p:pic>
    </p:spTree>
    <p:extLst>
      <p:ext uri="{BB962C8B-B14F-4D97-AF65-F5344CB8AC3E}">
        <p14:creationId xmlns:p14="http://schemas.microsoft.com/office/powerpoint/2010/main" val="952442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3192"/>
            <a:ext cx="10515600" cy="1325563"/>
          </a:xfrm>
        </p:spPr>
        <p:txBody>
          <a:bodyPr/>
          <a:lstStyle/>
          <a:p>
            <a:r>
              <a:rPr lang="en-US" dirty="0">
                <a:solidFill>
                  <a:srgbClr val="002060"/>
                </a:solidFill>
              </a:rPr>
              <a:t>Individual Metals: Peak Concentrations</a:t>
            </a:r>
          </a:p>
        </p:txBody>
      </p:sp>
      <p:pic>
        <p:nvPicPr>
          <p:cNvPr id="4" name="Content Placeholder 3"/>
          <p:cNvPicPr>
            <a:picLocks noGrp="1" noChangeAspect="1"/>
          </p:cNvPicPr>
          <p:nvPr>
            <p:ph idx="1"/>
          </p:nvPr>
        </p:nvPicPr>
        <p:blipFill>
          <a:blip r:embed="rId2"/>
          <a:stretch>
            <a:fillRect/>
          </a:stretch>
        </p:blipFill>
        <p:spPr>
          <a:xfrm>
            <a:off x="231440" y="1346558"/>
            <a:ext cx="7684340" cy="5073907"/>
          </a:xfrm>
          <a:prstGeom prst="rect">
            <a:avLst/>
          </a:prstGeom>
          <a:solidFill>
            <a:schemeClr val="bg1"/>
          </a:solidFill>
        </p:spPr>
      </p:pic>
      <p:pic>
        <p:nvPicPr>
          <p:cNvPr id="5" name="Picture 4"/>
          <p:cNvPicPr>
            <a:picLocks noChangeAspect="1"/>
          </p:cNvPicPr>
          <p:nvPr/>
        </p:nvPicPr>
        <p:blipFill>
          <a:blip r:embed="rId3"/>
          <a:stretch>
            <a:fillRect/>
          </a:stretch>
        </p:blipFill>
        <p:spPr>
          <a:xfrm>
            <a:off x="8118876" y="1478755"/>
            <a:ext cx="3854302" cy="2155197"/>
          </a:xfrm>
          <a:prstGeom prst="rect">
            <a:avLst/>
          </a:prstGeom>
        </p:spPr>
      </p:pic>
      <p:pic>
        <p:nvPicPr>
          <p:cNvPr id="6" name="Picture 5"/>
          <p:cNvPicPr>
            <a:picLocks noChangeAspect="1"/>
          </p:cNvPicPr>
          <p:nvPr/>
        </p:nvPicPr>
        <p:blipFill>
          <a:blip r:embed="rId4"/>
          <a:srcRect/>
          <a:stretch>
            <a:fillRect/>
          </a:stretch>
        </p:blipFill>
        <p:spPr bwMode="auto">
          <a:xfrm>
            <a:off x="8131495" y="3764332"/>
            <a:ext cx="3829065" cy="2155197"/>
          </a:xfrm>
          <a:prstGeom prst="rect">
            <a:avLst/>
          </a:prstGeom>
          <a:noFill/>
          <a:ln w="9525">
            <a:noFill/>
            <a:miter lim="800000"/>
            <a:headEnd/>
            <a:tailEnd/>
          </a:ln>
        </p:spPr>
      </p:pic>
    </p:spTree>
    <p:extLst>
      <p:ext uri="{BB962C8B-B14F-4D97-AF65-F5344CB8AC3E}">
        <p14:creationId xmlns:p14="http://schemas.microsoft.com/office/powerpoint/2010/main" val="149011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1AE5E-182A-ECB3-58DB-9CDF292D0D75}"/>
              </a:ext>
            </a:extLst>
          </p:cNvPr>
          <p:cNvSpPr>
            <a:spLocks noGrp="1"/>
          </p:cNvSpPr>
          <p:nvPr>
            <p:ph type="title"/>
          </p:nvPr>
        </p:nvSpPr>
        <p:spPr>
          <a:xfrm>
            <a:off x="175669" y="-58624"/>
            <a:ext cx="11752473" cy="874059"/>
          </a:xfrm>
        </p:spPr>
        <p:txBody>
          <a:bodyPr>
            <a:normAutofit/>
          </a:bodyPr>
          <a:lstStyle/>
          <a:p>
            <a:r>
              <a:rPr lang="en-US" dirty="0">
                <a:solidFill>
                  <a:srgbClr val="002060"/>
                </a:solidFill>
              </a:rPr>
              <a:t>Black Butte Mercury  Mine</a:t>
            </a:r>
          </a:p>
        </p:txBody>
      </p:sp>
      <p:sp>
        <p:nvSpPr>
          <p:cNvPr id="12" name="TextBox 11">
            <a:extLst>
              <a:ext uri="{FF2B5EF4-FFF2-40B4-BE49-F238E27FC236}">
                <a16:creationId xmlns:a16="http://schemas.microsoft.com/office/drawing/2014/main" id="{C7F1C805-0489-11BD-BBC9-BFD7DD355250}"/>
              </a:ext>
            </a:extLst>
          </p:cNvPr>
          <p:cNvSpPr txBox="1"/>
          <p:nvPr/>
        </p:nvSpPr>
        <p:spPr>
          <a:xfrm>
            <a:off x="235706" y="759686"/>
            <a:ext cx="6386918" cy="4075731"/>
          </a:xfrm>
          <a:prstGeom prst="rect">
            <a:avLst/>
          </a:prstGeom>
          <a:noFill/>
        </p:spPr>
        <p:txBody>
          <a:bodyPr wrap="square">
            <a:spAutoFit/>
          </a:bodyPr>
          <a:lstStyle/>
          <a:p>
            <a:pPr algn="l" rtl="0" fontAlgn="base">
              <a:lnSpc>
                <a:spcPts val="2550"/>
              </a:lnSpc>
              <a:buNone/>
            </a:pPr>
            <a:r>
              <a:rPr lang="en-US" sz="2000" b="1" i="0" u="sng" dirty="0">
                <a:solidFill>
                  <a:schemeClr val="tx2">
                    <a:lumMod val="90000"/>
                    <a:lumOff val="10000"/>
                  </a:schemeClr>
                </a:solidFill>
                <a:effectLst/>
                <a:latin typeface="Calibri" panose="020F0502020204030204" pitchFamily="34" charset="0"/>
              </a:rPr>
              <a:t>Deposit</a:t>
            </a:r>
            <a:r>
              <a:rPr lang="en-US" sz="2000" b="1" i="0" u="none" strike="noStrike" dirty="0">
                <a:solidFill>
                  <a:schemeClr val="tx2">
                    <a:lumMod val="90000"/>
                    <a:lumOff val="10000"/>
                  </a:schemeClr>
                </a:solidFill>
                <a:effectLst/>
                <a:latin typeface="Calibri" panose="020F0502020204030204" pitchFamily="34" charset="0"/>
              </a:rPr>
              <a:t>: </a:t>
            </a:r>
            <a:r>
              <a:rPr lang="en-US" sz="2000" b="0" i="0" u="none" strike="noStrike" dirty="0">
                <a:solidFill>
                  <a:schemeClr val="tx2">
                    <a:lumMod val="90000"/>
                    <a:lumOff val="10000"/>
                  </a:schemeClr>
                </a:solidFill>
                <a:effectLst/>
                <a:latin typeface="Calibri" panose="020F0502020204030204" pitchFamily="34" charset="0"/>
              </a:rPr>
              <a:t>primarily cinnabar</a:t>
            </a: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1" i="0" u="sng" dirty="0">
                <a:solidFill>
                  <a:schemeClr val="tx2">
                    <a:lumMod val="90000"/>
                    <a:lumOff val="10000"/>
                  </a:schemeClr>
                </a:solidFill>
                <a:effectLst/>
                <a:latin typeface="Calibri" panose="020F0502020204030204" pitchFamily="34" charset="0"/>
              </a:rPr>
              <a:t>Operation timeframe</a:t>
            </a:r>
            <a:r>
              <a:rPr lang="en-US" sz="2000" b="0" i="0" u="none" strike="noStrike" dirty="0">
                <a:solidFill>
                  <a:schemeClr val="tx2">
                    <a:lumMod val="90000"/>
                    <a:lumOff val="10000"/>
                  </a:schemeClr>
                </a:solidFill>
                <a:effectLst/>
                <a:latin typeface="Calibri" panose="020F0502020204030204" pitchFamily="34" charset="0"/>
              </a:rPr>
              <a:t>: 1890 to late 1960s</a:t>
            </a: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0" i="0" u="none" strike="noStrike" dirty="0">
                <a:solidFill>
                  <a:schemeClr val="tx2">
                    <a:lumMod val="90000"/>
                    <a:lumOff val="10000"/>
                  </a:schemeClr>
                </a:solidFill>
                <a:effectLst/>
                <a:latin typeface="Calibri" panose="020F0502020204030204" pitchFamily="34" charset="0"/>
              </a:rPr>
              <a:t>1990s: purchased by Land &amp; Timber Company</a:t>
            </a: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1" i="0" u="sng" dirty="0">
                <a:solidFill>
                  <a:schemeClr val="tx2">
                    <a:lumMod val="90000"/>
                    <a:lumOff val="10000"/>
                  </a:schemeClr>
                </a:solidFill>
                <a:effectLst/>
                <a:latin typeface="Calibri" panose="020F0502020204030204" pitchFamily="34" charset="0"/>
              </a:rPr>
              <a:t>Mine</a:t>
            </a:r>
            <a:r>
              <a:rPr lang="en-US" sz="2000" b="1" i="0" u="none" strike="noStrike" dirty="0">
                <a:solidFill>
                  <a:schemeClr val="tx2">
                    <a:lumMod val="90000"/>
                    <a:lumOff val="10000"/>
                  </a:schemeClr>
                </a:solidFill>
                <a:effectLst/>
                <a:latin typeface="Calibri" panose="020F0502020204030204" pitchFamily="34" charset="0"/>
              </a:rPr>
              <a:t>: </a:t>
            </a:r>
            <a:r>
              <a:rPr lang="en-US" sz="2000" b="0" i="0" u="none" strike="noStrike" dirty="0">
                <a:solidFill>
                  <a:schemeClr val="tx2">
                    <a:lumMod val="90000"/>
                    <a:lumOff val="10000"/>
                  </a:schemeClr>
                </a:solidFill>
                <a:effectLst/>
                <a:latin typeface="Calibri" panose="020F0502020204030204" pitchFamily="34" charset="0"/>
              </a:rPr>
              <a:t>underground mine; surface waste rock &amp; tailings</a:t>
            </a: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1" i="0" u="sng" dirty="0">
                <a:solidFill>
                  <a:schemeClr val="tx2">
                    <a:lumMod val="90000"/>
                    <a:lumOff val="10000"/>
                  </a:schemeClr>
                </a:solidFill>
                <a:effectLst/>
                <a:latin typeface="Calibri" panose="020F0502020204030204" pitchFamily="34" charset="0"/>
              </a:rPr>
              <a:t>Ore Processing</a:t>
            </a:r>
            <a:r>
              <a:rPr lang="en-US" sz="2000" b="0" i="0" u="none" strike="noStrike" dirty="0">
                <a:solidFill>
                  <a:schemeClr val="tx2">
                    <a:lumMod val="90000"/>
                    <a:lumOff val="10000"/>
                  </a:schemeClr>
                </a:solidFill>
                <a:effectLst/>
                <a:latin typeface="Calibri" panose="020F0502020204030204" pitchFamily="34" charset="0"/>
              </a:rPr>
              <a:t>: elemental mercury was produced on the site by heating crushed ore in a furnace.</a:t>
            </a: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0" i="0" u="none" strike="noStrike" dirty="0">
                <a:solidFill>
                  <a:schemeClr val="tx2">
                    <a:lumMod val="90000"/>
                    <a:lumOff val="10000"/>
                  </a:schemeClr>
                </a:solidFill>
                <a:effectLst/>
                <a:latin typeface="Calibri" panose="020F0502020204030204" pitchFamily="34" charset="0"/>
              </a:rPr>
              <a:t>New furnace constructed in 1927.</a:t>
            </a: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buNone/>
            </a:pPr>
            <a:r>
              <a:rPr lang="en-US" sz="2000" b="0" i="0" dirty="0">
                <a:solidFill>
                  <a:schemeClr val="tx2">
                    <a:lumMod val="90000"/>
                    <a:lumOff val="10000"/>
                  </a:schemeClr>
                </a:solidFill>
                <a:effectLst/>
                <a:latin typeface="Calibri" panose="020F0502020204030204" pitchFamily="34" charset="0"/>
              </a:rPr>
              <a:t>​</a:t>
            </a:r>
            <a:endParaRPr lang="en-US" sz="2000" b="0" i="0" dirty="0">
              <a:solidFill>
                <a:schemeClr val="tx2">
                  <a:lumMod val="90000"/>
                  <a:lumOff val="10000"/>
                </a:schemeClr>
              </a:solidFill>
              <a:effectLst/>
              <a:latin typeface="Segoe UI" panose="020B0502040204020203" pitchFamily="34" charset="0"/>
            </a:endParaRPr>
          </a:p>
          <a:p>
            <a:pPr algn="l" rtl="0" fontAlgn="base">
              <a:lnSpc>
                <a:spcPts val="2550"/>
              </a:lnSpc>
            </a:pPr>
            <a:r>
              <a:rPr lang="en-US" sz="2000" b="1" i="0" u="sng" dirty="0">
                <a:solidFill>
                  <a:schemeClr val="tx2">
                    <a:lumMod val="90000"/>
                    <a:lumOff val="10000"/>
                  </a:schemeClr>
                </a:solidFill>
                <a:effectLst/>
                <a:latin typeface="Calibri" panose="020F0502020204030204" pitchFamily="34" charset="0"/>
              </a:rPr>
              <a:t>Production</a:t>
            </a:r>
            <a:r>
              <a:rPr lang="en-US" sz="2000" b="0" i="0" u="none" strike="noStrike" dirty="0">
                <a:solidFill>
                  <a:schemeClr val="tx2">
                    <a:lumMod val="90000"/>
                    <a:lumOff val="10000"/>
                  </a:schemeClr>
                </a:solidFill>
                <a:effectLst/>
                <a:latin typeface="Calibri" panose="020F0502020204030204" pitchFamily="34" charset="0"/>
              </a:rPr>
              <a:t>: ~635,000 kg of Hg</a:t>
            </a:r>
            <a:endParaRPr lang="en-US" sz="2000" b="0" i="0" dirty="0">
              <a:solidFill>
                <a:schemeClr val="tx2">
                  <a:lumMod val="90000"/>
                  <a:lumOff val="10000"/>
                </a:schemeClr>
              </a:solidFill>
              <a:effectLst/>
              <a:latin typeface="Segoe UI" panose="020B0502040204020203" pitchFamily="34" charset="0"/>
            </a:endParaRPr>
          </a:p>
        </p:txBody>
      </p:sp>
      <p:grpSp>
        <p:nvGrpSpPr>
          <p:cNvPr id="13" name="Group 12">
            <a:extLst>
              <a:ext uri="{FF2B5EF4-FFF2-40B4-BE49-F238E27FC236}">
                <a16:creationId xmlns:a16="http://schemas.microsoft.com/office/drawing/2014/main" id="{8A6A0483-37FB-3EA8-35C7-C4C7C9FA4E94}"/>
              </a:ext>
            </a:extLst>
          </p:cNvPr>
          <p:cNvGrpSpPr/>
          <p:nvPr/>
        </p:nvGrpSpPr>
        <p:grpSpPr>
          <a:xfrm>
            <a:off x="7281251" y="804850"/>
            <a:ext cx="4114800" cy="3352800"/>
            <a:chOff x="5029200" y="990600"/>
            <a:chExt cx="4038600" cy="3048000"/>
          </a:xfrm>
        </p:grpSpPr>
        <p:grpSp>
          <p:nvGrpSpPr>
            <p:cNvPr id="14" name="Group 13">
              <a:extLst>
                <a:ext uri="{FF2B5EF4-FFF2-40B4-BE49-F238E27FC236}">
                  <a16:creationId xmlns:a16="http://schemas.microsoft.com/office/drawing/2014/main" id="{C5978CFA-7797-DDDF-080D-D8BEBD45039A}"/>
                </a:ext>
              </a:extLst>
            </p:cNvPr>
            <p:cNvGrpSpPr/>
            <p:nvPr/>
          </p:nvGrpSpPr>
          <p:grpSpPr>
            <a:xfrm>
              <a:off x="5029200" y="990600"/>
              <a:ext cx="4038600" cy="3048000"/>
              <a:chOff x="3657600" y="762000"/>
              <a:chExt cx="5715000" cy="4038600"/>
            </a:xfrm>
          </p:grpSpPr>
          <p:pic>
            <p:nvPicPr>
              <p:cNvPr id="19" name="Picture 18">
                <a:extLst>
                  <a:ext uri="{FF2B5EF4-FFF2-40B4-BE49-F238E27FC236}">
                    <a16:creationId xmlns:a16="http://schemas.microsoft.com/office/drawing/2014/main" id="{F978F18F-EE51-32C8-7BB7-6402B4DA09B9}"/>
                  </a:ext>
                </a:extLst>
              </p:cNvPr>
              <p:cNvPicPr>
                <a:picLocks noChangeAspect="1" noChangeArrowheads="1"/>
              </p:cNvPicPr>
              <p:nvPr/>
            </p:nvPicPr>
            <p:blipFill>
              <a:blip r:embed="rId2" cstate="print"/>
              <a:srcRect l="1254" t="1663" r="4702" b="10187"/>
              <a:stretch>
                <a:fillRect/>
              </a:stretch>
            </p:blipFill>
            <p:spPr bwMode="auto">
              <a:xfrm>
                <a:off x="3657600" y="762000"/>
                <a:ext cx="5715000" cy="4038600"/>
              </a:xfrm>
              <a:prstGeom prst="rect">
                <a:avLst/>
              </a:prstGeom>
              <a:noFill/>
            </p:spPr>
          </p:pic>
          <p:sp>
            <p:nvSpPr>
              <p:cNvPr id="20" name="Rectangle 19">
                <a:extLst>
                  <a:ext uri="{FF2B5EF4-FFF2-40B4-BE49-F238E27FC236}">
                    <a16:creationId xmlns:a16="http://schemas.microsoft.com/office/drawing/2014/main" id="{42482311-B2F3-4860-34F6-76F4A3B2CD7E}"/>
                  </a:ext>
                </a:extLst>
              </p:cNvPr>
              <p:cNvSpPr/>
              <p:nvPr/>
            </p:nvSpPr>
            <p:spPr>
              <a:xfrm>
                <a:off x="3733800" y="2590800"/>
                <a:ext cx="609600" cy="228600"/>
              </a:xfrm>
              <a:prstGeom prst="rect">
                <a:avLst/>
              </a:prstGeom>
              <a:solidFill>
                <a:srgbClr val="9AD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5-Point Star 15">
                <a:extLst>
                  <a:ext uri="{FF2B5EF4-FFF2-40B4-BE49-F238E27FC236}">
                    <a16:creationId xmlns:a16="http://schemas.microsoft.com/office/drawing/2014/main" id="{0B263985-952A-0991-FAEE-298B5EB1D08A}"/>
                  </a:ext>
                </a:extLst>
              </p:cNvPr>
              <p:cNvSpPr/>
              <p:nvPr/>
            </p:nvSpPr>
            <p:spPr>
              <a:xfrm>
                <a:off x="4876800" y="3048000"/>
                <a:ext cx="228600" cy="2286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TextBox 36">
                <a:extLst>
                  <a:ext uri="{FF2B5EF4-FFF2-40B4-BE49-F238E27FC236}">
                    <a16:creationId xmlns:a16="http://schemas.microsoft.com/office/drawing/2014/main" id="{A32E592A-E72E-AFF4-7506-D04DB5BA4B2A}"/>
                  </a:ext>
                </a:extLst>
              </p:cNvPr>
              <p:cNvSpPr txBox="1"/>
              <p:nvPr/>
            </p:nvSpPr>
            <p:spPr>
              <a:xfrm>
                <a:off x="4267200" y="3200400"/>
                <a:ext cx="2060888" cy="40780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rgbClr val="FF0000"/>
                    </a:solidFill>
                  </a:rPr>
                  <a:t>Black Butte Mine</a:t>
                </a:r>
              </a:p>
            </p:txBody>
          </p:sp>
        </p:grpSp>
        <p:grpSp>
          <p:nvGrpSpPr>
            <p:cNvPr id="15" name="Group 14">
              <a:extLst>
                <a:ext uri="{FF2B5EF4-FFF2-40B4-BE49-F238E27FC236}">
                  <a16:creationId xmlns:a16="http://schemas.microsoft.com/office/drawing/2014/main" id="{42F7BDA1-7C97-2FA9-00B5-C2EB15360CB7}"/>
                </a:ext>
              </a:extLst>
            </p:cNvPr>
            <p:cNvGrpSpPr/>
            <p:nvPr/>
          </p:nvGrpSpPr>
          <p:grpSpPr>
            <a:xfrm>
              <a:off x="7543800" y="1066799"/>
              <a:ext cx="1524000" cy="1011896"/>
              <a:chOff x="1447800" y="4044462"/>
              <a:chExt cx="3657600" cy="2101631"/>
            </a:xfrm>
          </p:grpSpPr>
          <p:pic>
            <p:nvPicPr>
              <p:cNvPr id="16" name="Picture 15">
                <a:extLst>
                  <a:ext uri="{FF2B5EF4-FFF2-40B4-BE49-F238E27FC236}">
                    <a16:creationId xmlns:a16="http://schemas.microsoft.com/office/drawing/2014/main" id="{7F336BAC-1B31-5F74-E8CA-ABCB9168771F}"/>
                  </a:ext>
                </a:extLst>
              </p:cNvPr>
              <p:cNvPicPr>
                <a:picLocks noChangeAspect="1"/>
              </p:cNvPicPr>
              <p:nvPr/>
            </p:nvPicPr>
            <p:blipFill>
              <a:blip r:embed="rId3" cstate="print"/>
              <a:srcRect l="4000" b="16923"/>
              <a:stretch>
                <a:fillRect/>
              </a:stretch>
            </p:blipFill>
            <p:spPr>
              <a:xfrm>
                <a:off x="1447800" y="4044462"/>
                <a:ext cx="3657600" cy="2057400"/>
              </a:xfrm>
              <a:prstGeom prst="rect">
                <a:avLst/>
              </a:prstGeom>
              <a:solidFill>
                <a:schemeClr val="bg1">
                  <a:lumMod val="95000"/>
                </a:schemeClr>
              </a:solidFill>
            </p:spPr>
          </p:pic>
          <p:sp>
            <p:nvSpPr>
              <p:cNvPr id="17" name="Rectangle 16">
                <a:extLst>
                  <a:ext uri="{FF2B5EF4-FFF2-40B4-BE49-F238E27FC236}">
                    <a16:creationId xmlns:a16="http://schemas.microsoft.com/office/drawing/2014/main" id="{5E2357E0-4C69-829E-8DCF-EE0F00E99212}"/>
                  </a:ext>
                </a:extLst>
              </p:cNvPr>
              <p:cNvSpPr/>
              <p:nvPr/>
            </p:nvSpPr>
            <p:spPr>
              <a:xfrm>
                <a:off x="1447800" y="5612693"/>
                <a:ext cx="1295400" cy="533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A028C765-FA7D-1079-37C1-E5FAA0A5C8BA}"/>
                  </a:ext>
                </a:extLst>
              </p:cNvPr>
              <p:cNvSpPr/>
              <p:nvPr/>
            </p:nvSpPr>
            <p:spPr>
              <a:xfrm>
                <a:off x="1447800" y="5460291"/>
                <a:ext cx="228600" cy="1524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pic>
        <p:nvPicPr>
          <p:cNvPr id="1034" name="Picture 10">
            <a:extLst>
              <a:ext uri="{FF2B5EF4-FFF2-40B4-BE49-F238E27FC236}">
                <a16:creationId xmlns:a16="http://schemas.microsoft.com/office/drawing/2014/main" id="{D36508D4-8A3C-A12C-9984-9A919A2292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018" y="5043653"/>
            <a:ext cx="2103299" cy="1814347"/>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a:extLst>
              <a:ext uri="{FF2B5EF4-FFF2-40B4-BE49-F238E27FC236}">
                <a16:creationId xmlns:a16="http://schemas.microsoft.com/office/drawing/2014/main" id="{08A19A4C-4DA1-F484-579E-D0097ED9DC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0837" y="4975621"/>
            <a:ext cx="2394131" cy="186133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A6C81B6F-3822-633A-3FEB-13B4818671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8374" y="4779668"/>
            <a:ext cx="1622546" cy="210387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C6CA16B6-5ABA-7516-E75D-7BEEB056EF0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56525" y="4786182"/>
            <a:ext cx="2148787" cy="2050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888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39C7E-EC06-5E8D-9DA9-1163683DCA1D}"/>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EC3F7806-9B78-4034-3123-E3959576C8DD}"/>
              </a:ext>
            </a:extLst>
          </p:cNvPr>
          <p:cNvGrpSpPr/>
          <p:nvPr/>
        </p:nvGrpSpPr>
        <p:grpSpPr>
          <a:xfrm>
            <a:off x="175670" y="91146"/>
            <a:ext cx="11267768" cy="4900524"/>
            <a:chOff x="324465" y="1170467"/>
            <a:chExt cx="11267768" cy="4900524"/>
          </a:xfrm>
        </p:grpSpPr>
        <p:sp>
          <p:nvSpPr>
            <p:cNvPr id="19" name="Rectangle 18">
              <a:extLst>
                <a:ext uri="{FF2B5EF4-FFF2-40B4-BE49-F238E27FC236}">
                  <a16:creationId xmlns:a16="http://schemas.microsoft.com/office/drawing/2014/main" id="{86E6DAB7-AD96-76E6-0875-96286F6B7CDA}"/>
                </a:ext>
              </a:extLst>
            </p:cNvPr>
            <p:cNvSpPr/>
            <p:nvPr/>
          </p:nvSpPr>
          <p:spPr>
            <a:xfrm>
              <a:off x="324465" y="1170467"/>
              <a:ext cx="11267768" cy="489879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00BA25D9-370E-B606-8754-E0072A986265}"/>
                </a:ext>
              </a:extLst>
            </p:cNvPr>
            <p:cNvSpPr/>
            <p:nvPr/>
          </p:nvSpPr>
          <p:spPr>
            <a:xfrm>
              <a:off x="9112646" y="3837350"/>
              <a:ext cx="1352944" cy="4830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sp>
          <p:nvSpPr>
            <p:cNvPr id="21" name="Rectangle 20">
              <a:extLst>
                <a:ext uri="{FF2B5EF4-FFF2-40B4-BE49-F238E27FC236}">
                  <a16:creationId xmlns:a16="http://schemas.microsoft.com/office/drawing/2014/main" id="{8AD9797F-8773-E048-D336-A88446421A5C}"/>
                </a:ext>
              </a:extLst>
            </p:cNvPr>
            <p:cNvSpPr/>
            <p:nvPr/>
          </p:nvSpPr>
          <p:spPr>
            <a:xfrm>
              <a:off x="7150725" y="4569143"/>
              <a:ext cx="2174113" cy="102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sp>
          <p:nvSpPr>
            <p:cNvPr id="22" name="TextBox 6">
              <a:extLst>
                <a:ext uri="{FF2B5EF4-FFF2-40B4-BE49-F238E27FC236}">
                  <a16:creationId xmlns:a16="http://schemas.microsoft.com/office/drawing/2014/main" id="{EBC18C9B-6CFB-E300-7AC9-18447D358E9B}"/>
                </a:ext>
              </a:extLst>
            </p:cNvPr>
            <p:cNvSpPr txBox="1"/>
            <p:nvPr/>
          </p:nvSpPr>
          <p:spPr>
            <a:xfrm>
              <a:off x="9028154" y="4372566"/>
              <a:ext cx="1283658" cy="560522"/>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t>   Hg</a:t>
              </a:r>
            </a:p>
          </p:txBody>
        </p:sp>
        <p:cxnSp>
          <p:nvCxnSpPr>
            <p:cNvPr id="23" name="Straight Arrow Connector 22">
              <a:extLst>
                <a:ext uri="{FF2B5EF4-FFF2-40B4-BE49-F238E27FC236}">
                  <a16:creationId xmlns:a16="http://schemas.microsoft.com/office/drawing/2014/main" id="{32D749A3-1D0A-8D8C-1615-6ACB5648A830}"/>
                </a:ext>
              </a:extLst>
            </p:cNvPr>
            <p:cNvCxnSpPr/>
            <p:nvPr/>
          </p:nvCxnSpPr>
          <p:spPr>
            <a:xfrm flipH="1">
              <a:off x="8586299" y="4449177"/>
              <a:ext cx="788447" cy="319183"/>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C9FB154F-7837-7EB7-84E9-F500532579A5}"/>
                </a:ext>
              </a:extLst>
            </p:cNvPr>
            <p:cNvSpPr/>
            <p:nvPr/>
          </p:nvSpPr>
          <p:spPr>
            <a:xfrm>
              <a:off x="4576671" y="5571064"/>
              <a:ext cx="2174113" cy="4056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sp>
          <p:nvSpPr>
            <p:cNvPr id="25" name="Rectangle 24">
              <a:extLst>
                <a:ext uri="{FF2B5EF4-FFF2-40B4-BE49-F238E27FC236}">
                  <a16:creationId xmlns:a16="http://schemas.microsoft.com/office/drawing/2014/main" id="{30A19F8E-3C77-F339-5039-D800EF325AE3}"/>
                </a:ext>
              </a:extLst>
            </p:cNvPr>
            <p:cNvSpPr/>
            <p:nvPr/>
          </p:nvSpPr>
          <p:spPr>
            <a:xfrm>
              <a:off x="4890443" y="5154908"/>
              <a:ext cx="2174113" cy="9160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sp>
          <p:nvSpPr>
            <p:cNvPr id="26" name="Rectangle 25">
              <a:extLst>
                <a:ext uri="{FF2B5EF4-FFF2-40B4-BE49-F238E27FC236}">
                  <a16:creationId xmlns:a16="http://schemas.microsoft.com/office/drawing/2014/main" id="{CA15F86D-2BC9-8287-D48A-DB6B83F40C28}"/>
                </a:ext>
              </a:extLst>
            </p:cNvPr>
            <p:cNvSpPr/>
            <p:nvPr/>
          </p:nvSpPr>
          <p:spPr>
            <a:xfrm>
              <a:off x="7150725" y="4519679"/>
              <a:ext cx="2174113" cy="918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CA" dirty="0"/>
                <a:t>Hg</a:t>
              </a:r>
            </a:p>
          </p:txBody>
        </p:sp>
        <p:sp>
          <p:nvSpPr>
            <p:cNvPr id="27" name="Rectangle 26">
              <a:extLst>
                <a:ext uri="{FF2B5EF4-FFF2-40B4-BE49-F238E27FC236}">
                  <a16:creationId xmlns:a16="http://schemas.microsoft.com/office/drawing/2014/main" id="{3B275DFB-8797-555A-5DDF-5FF627529D25}"/>
                </a:ext>
              </a:extLst>
            </p:cNvPr>
            <p:cNvSpPr/>
            <p:nvPr/>
          </p:nvSpPr>
          <p:spPr>
            <a:xfrm>
              <a:off x="3171485" y="5593943"/>
              <a:ext cx="1659256" cy="475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8" name="Picture 27">
              <a:extLst>
                <a:ext uri="{FF2B5EF4-FFF2-40B4-BE49-F238E27FC236}">
                  <a16:creationId xmlns:a16="http://schemas.microsoft.com/office/drawing/2014/main" id="{A56BC7AC-95CC-88A5-CFC9-1255DE7A9F17}"/>
                </a:ext>
              </a:extLst>
            </p:cNvPr>
            <p:cNvPicPr>
              <a:picLocks noChangeAspect="1"/>
            </p:cNvPicPr>
            <p:nvPr/>
          </p:nvPicPr>
          <p:blipFill rotWithShape="1">
            <a:blip r:embed="rId2"/>
            <a:srcRect t="35695"/>
            <a:stretch/>
          </p:blipFill>
          <p:spPr>
            <a:xfrm>
              <a:off x="491275" y="1344521"/>
              <a:ext cx="10982084" cy="4691716"/>
            </a:xfrm>
            <a:prstGeom prst="rect">
              <a:avLst/>
            </a:prstGeom>
            <a:solidFill>
              <a:schemeClr val="bg1"/>
            </a:solidFill>
          </p:spPr>
        </p:pic>
        <p:sp>
          <p:nvSpPr>
            <p:cNvPr id="29" name="Rectangle 28">
              <a:extLst>
                <a:ext uri="{FF2B5EF4-FFF2-40B4-BE49-F238E27FC236}">
                  <a16:creationId xmlns:a16="http://schemas.microsoft.com/office/drawing/2014/main" id="{26A4AB24-BD38-B371-14FC-110A029BD6DF}"/>
                </a:ext>
              </a:extLst>
            </p:cNvPr>
            <p:cNvSpPr/>
            <p:nvPr/>
          </p:nvSpPr>
          <p:spPr>
            <a:xfrm>
              <a:off x="3305194" y="5437729"/>
              <a:ext cx="1659256" cy="405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0" name="Rectangle 29">
              <a:extLst>
                <a:ext uri="{FF2B5EF4-FFF2-40B4-BE49-F238E27FC236}">
                  <a16:creationId xmlns:a16="http://schemas.microsoft.com/office/drawing/2014/main" id="{30E4CEA0-1C41-27B5-4907-6735CEFE9B63}"/>
                </a:ext>
              </a:extLst>
            </p:cNvPr>
            <p:cNvSpPr/>
            <p:nvPr/>
          </p:nvSpPr>
          <p:spPr>
            <a:xfrm>
              <a:off x="5171640" y="5011251"/>
              <a:ext cx="82812" cy="91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1" name="TextBox 15">
              <a:extLst>
                <a:ext uri="{FF2B5EF4-FFF2-40B4-BE49-F238E27FC236}">
                  <a16:creationId xmlns:a16="http://schemas.microsoft.com/office/drawing/2014/main" id="{1BF580CB-B56E-C165-6D5E-630FC495CE89}"/>
                </a:ext>
              </a:extLst>
            </p:cNvPr>
            <p:cNvSpPr txBox="1"/>
            <p:nvPr/>
          </p:nvSpPr>
          <p:spPr>
            <a:xfrm>
              <a:off x="7759381" y="4406382"/>
              <a:ext cx="660117"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River</a:t>
              </a:r>
            </a:p>
          </p:txBody>
        </p:sp>
        <p:sp>
          <p:nvSpPr>
            <p:cNvPr id="32" name="TextBox 16">
              <a:extLst>
                <a:ext uri="{FF2B5EF4-FFF2-40B4-BE49-F238E27FC236}">
                  <a16:creationId xmlns:a16="http://schemas.microsoft.com/office/drawing/2014/main" id="{B9F548DB-7A73-0E07-C41A-D89DFED8222C}"/>
                </a:ext>
              </a:extLst>
            </p:cNvPr>
            <p:cNvSpPr txBox="1"/>
            <p:nvPr/>
          </p:nvSpPr>
          <p:spPr>
            <a:xfrm>
              <a:off x="3851426" y="5474946"/>
              <a:ext cx="1065484"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Reservoir</a:t>
              </a:r>
            </a:p>
          </p:txBody>
        </p:sp>
        <p:sp>
          <p:nvSpPr>
            <p:cNvPr id="33" name="Rectangle 32">
              <a:extLst>
                <a:ext uri="{FF2B5EF4-FFF2-40B4-BE49-F238E27FC236}">
                  <a16:creationId xmlns:a16="http://schemas.microsoft.com/office/drawing/2014/main" id="{022EA1AC-09AF-22EF-7607-8746ED374412}"/>
                </a:ext>
              </a:extLst>
            </p:cNvPr>
            <p:cNvSpPr/>
            <p:nvPr/>
          </p:nvSpPr>
          <p:spPr>
            <a:xfrm>
              <a:off x="1069187" y="5011251"/>
              <a:ext cx="2236007" cy="82034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4" name="Rectangle 33">
              <a:extLst>
                <a:ext uri="{FF2B5EF4-FFF2-40B4-BE49-F238E27FC236}">
                  <a16:creationId xmlns:a16="http://schemas.microsoft.com/office/drawing/2014/main" id="{C884C39C-4C51-ED72-2095-45BE31C5F0B0}"/>
                </a:ext>
              </a:extLst>
            </p:cNvPr>
            <p:cNvSpPr/>
            <p:nvPr/>
          </p:nvSpPr>
          <p:spPr>
            <a:xfrm>
              <a:off x="2340078" y="4933088"/>
              <a:ext cx="570271" cy="7816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5" name="Picture 34" descr="A picture containing text, clipart&#10;&#10;Description automatically generated">
              <a:extLst>
                <a:ext uri="{FF2B5EF4-FFF2-40B4-BE49-F238E27FC236}">
                  <a16:creationId xmlns:a16="http://schemas.microsoft.com/office/drawing/2014/main" id="{D7806790-E2A4-3AB1-0205-B51223927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926" y="5042518"/>
              <a:ext cx="1866574" cy="811960"/>
            </a:xfrm>
            <a:prstGeom prst="rect">
              <a:avLst/>
            </a:prstGeom>
          </p:spPr>
        </p:pic>
        <p:sp>
          <p:nvSpPr>
            <p:cNvPr id="36" name="TextBox 20">
              <a:extLst>
                <a:ext uri="{FF2B5EF4-FFF2-40B4-BE49-F238E27FC236}">
                  <a16:creationId xmlns:a16="http://schemas.microsoft.com/office/drawing/2014/main" id="{7782973B-41CE-D82D-15CC-4FF37BD4E4DB}"/>
                </a:ext>
              </a:extLst>
            </p:cNvPr>
            <p:cNvSpPr txBox="1"/>
            <p:nvPr/>
          </p:nvSpPr>
          <p:spPr>
            <a:xfrm>
              <a:off x="2236689" y="5265753"/>
              <a:ext cx="822661"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rgbClr val="FF0000"/>
                  </a:solidFill>
                </a:rPr>
                <a:t>MeHg</a:t>
              </a:r>
            </a:p>
          </p:txBody>
        </p:sp>
      </p:grpSp>
      <p:sp>
        <p:nvSpPr>
          <p:cNvPr id="2" name="Title 1">
            <a:extLst>
              <a:ext uri="{FF2B5EF4-FFF2-40B4-BE49-F238E27FC236}">
                <a16:creationId xmlns:a16="http://schemas.microsoft.com/office/drawing/2014/main" id="{68D75022-B41D-8A3A-FC2F-00D5EA2D732F}"/>
              </a:ext>
            </a:extLst>
          </p:cNvPr>
          <p:cNvSpPr>
            <a:spLocks noGrp="1"/>
          </p:cNvSpPr>
          <p:nvPr>
            <p:ph type="title"/>
          </p:nvPr>
        </p:nvSpPr>
        <p:spPr>
          <a:xfrm>
            <a:off x="175670" y="-58624"/>
            <a:ext cx="10051491" cy="874059"/>
          </a:xfrm>
        </p:spPr>
        <p:txBody>
          <a:bodyPr/>
          <a:lstStyle/>
          <a:p>
            <a:r>
              <a:rPr lang="en-US" dirty="0">
                <a:solidFill>
                  <a:srgbClr val="002060"/>
                </a:solidFill>
              </a:rPr>
              <a:t>Surface Waters impacted by Mercury  Mine</a:t>
            </a:r>
          </a:p>
        </p:txBody>
      </p:sp>
      <p:grpSp>
        <p:nvGrpSpPr>
          <p:cNvPr id="4" name="Group 3">
            <a:extLst>
              <a:ext uri="{FF2B5EF4-FFF2-40B4-BE49-F238E27FC236}">
                <a16:creationId xmlns:a16="http://schemas.microsoft.com/office/drawing/2014/main" id="{AE54C8FF-AD53-57B1-3C66-5CE399DC73DF}"/>
              </a:ext>
            </a:extLst>
          </p:cNvPr>
          <p:cNvGrpSpPr/>
          <p:nvPr/>
        </p:nvGrpSpPr>
        <p:grpSpPr>
          <a:xfrm>
            <a:off x="175670" y="5084749"/>
            <a:ext cx="2576915" cy="1648840"/>
            <a:chOff x="321221" y="5120504"/>
            <a:chExt cx="2576915" cy="1648840"/>
          </a:xfrm>
        </p:grpSpPr>
        <p:pic>
          <p:nvPicPr>
            <p:cNvPr id="17" name="Picture 16">
              <a:extLst>
                <a:ext uri="{FF2B5EF4-FFF2-40B4-BE49-F238E27FC236}">
                  <a16:creationId xmlns:a16="http://schemas.microsoft.com/office/drawing/2014/main" id="{1E1EA379-FD47-F26B-D149-07AF5AF372B7}"/>
                </a:ext>
              </a:extLst>
            </p:cNvPr>
            <p:cNvPicPr>
              <a:picLocks noChangeAspect="1"/>
            </p:cNvPicPr>
            <p:nvPr/>
          </p:nvPicPr>
          <p:blipFill rotWithShape="1">
            <a:blip r:embed="rId4"/>
            <a:srcRect b="14686"/>
            <a:stretch/>
          </p:blipFill>
          <p:spPr>
            <a:xfrm>
              <a:off x="321221" y="5120504"/>
              <a:ext cx="2576915" cy="1648840"/>
            </a:xfrm>
            <a:prstGeom prst="rect">
              <a:avLst/>
            </a:prstGeom>
          </p:spPr>
        </p:pic>
        <p:sp>
          <p:nvSpPr>
            <p:cNvPr id="18" name="TextBox 46">
              <a:extLst>
                <a:ext uri="{FF2B5EF4-FFF2-40B4-BE49-F238E27FC236}">
                  <a16:creationId xmlns:a16="http://schemas.microsoft.com/office/drawing/2014/main" id="{F7CC2435-C324-9B7A-B8F5-CC750BB98A5E}"/>
                </a:ext>
              </a:extLst>
            </p:cNvPr>
            <p:cNvSpPr txBox="1"/>
            <p:nvPr/>
          </p:nvSpPr>
          <p:spPr>
            <a:xfrm>
              <a:off x="479062" y="6406531"/>
              <a:ext cx="2268954"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bg1"/>
                  </a:solidFill>
                </a:rPr>
                <a:t>Permanently Inundated Pool</a:t>
              </a:r>
            </a:p>
          </p:txBody>
        </p:sp>
      </p:grpSp>
      <p:grpSp>
        <p:nvGrpSpPr>
          <p:cNvPr id="8" name="Group 7">
            <a:extLst>
              <a:ext uri="{FF2B5EF4-FFF2-40B4-BE49-F238E27FC236}">
                <a16:creationId xmlns:a16="http://schemas.microsoft.com/office/drawing/2014/main" id="{6184FE07-F19D-626F-5BF4-FDB81102E026}"/>
              </a:ext>
            </a:extLst>
          </p:cNvPr>
          <p:cNvGrpSpPr/>
          <p:nvPr/>
        </p:nvGrpSpPr>
        <p:grpSpPr>
          <a:xfrm>
            <a:off x="3315701" y="5078951"/>
            <a:ext cx="2344171" cy="1660436"/>
            <a:chOff x="2955031" y="5127163"/>
            <a:chExt cx="2344171" cy="1660436"/>
          </a:xfrm>
        </p:grpSpPr>
        <p:pic>
          <p:nvPicPr>
            <p:cNvPr id="15" name="Picture 14">
              <a:extLst>
                <a:ext uri="{FF2B5EF4-FFF2-40B4-BE49-F238E27FC236}">
                  <a16:creationId xmlns:a16="http://schemas.microsoft.com/office/drawing/2014/main" id="{32ADFC5C-97B9-33A3-9852-122A1BFE8124}"/>
                </a:ext>
              </a:extLst>
            </p:cNvPr>
            <p:cNvPicPr>
              <a:picLocks noChangeAspect="1" noChangeArrowheads="1"/>
            </p:cNvPicPr>
            <p:nvPr/>
          </p:nvPicPr>
          <p:blipFill rotWithShape="1">
            <a:blip r:embed="rId5" cstate="print"/>
            <a:srcRect l="636" t="6156"/>
            <a:stretch/>
          </p:blipFill>
          <p:spPr bwMode="auto">
            <a:xfrm>
              <a:off x="2955031" y="5127163"/>
              <a:ext cx="2344171" cy="1660436"/>
            </a:xfrm>
            <a:prstGeom prst="rect">
              <a:avLst/>
            </a:prstGeom>
            <a:noFill/>
          </p:spPr>
        </p:pic>
        <p:sp>
          <p:nvSpPr>
            <p:cNvPr id="16" name="TextBox 49">
              <a:extLst>
                <a:ext uri="{FF2B5EF4-FFF2-40B4-BE49-F238E27FC236}">
                  <a16:creationId xmlns:a16="http://schemas.microsoft.com/office/drawing/2014/main" id="{B3D3D531-18EE-B817-90BB-3539D969C68F}"/>
                </a:ext>
              </a:extLst>
            </p:cNvPr>
            <p:cNvSpPr txBox="1"/>
            <p:nvPr/>
          </p:nvSpPr>
          <p:spPr>
            <a:xfrm>
              <a:off x="3055977" y="6419010"/>
              <a:ext cx="2105898"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bg1"/>
                  </a:solidFill>
                </a:rPr>
                <a:t>Seasonally Inundated Pool</a:t>
              </a:r>
            </a:p>
          </p:txBody>
        </p:sp>
      </p:grpSp>
      <p:grpSp>
        <p:nvGrpSpPr>
          <p:cNvPr id="9" name="Group 8">
            <a:extLst>
              <a:ext uri="{FF2B5EF4-FFF2-40B4-BE49-F238E27FC236}">
                <a16:creationId xmlns:a16="http://schemas.microsoft.com/office/drawing/2014/main" id="{FF150A3D-E8A9-FB8D-7E1B-A2092AA0A3B5}"/>
              </a:ext>
            </a:extLst>
          </p:cNvPr>
          <p:cNvGrpSpPr/>
          <p:nvPr/>
        </p:nvGrpSpPr>
        <p:grpSpPr>
          <a:xfrm>
            <a:off x="6222989" y="5081506"/>
            <a:ext cx="2174112" cy="1670826"/>
            <a:chOff x="5356097" y="5147373"/>
            <a:chExt cx="2174112" cy="1670826"/>
          </a:xfrm>
        </p:grpSpPr>
        <p:pic>
          <p:nvPicPr>
            <p:cNvPr id="13" name="Picture 12">
              <a:extLst>
                <a:ext uri="{FF2B5EF4-FFF2-40B4-BE49-F238E27FC236}">
                  <a16:creationId xmlns:a16="http://schemas.microsoft.com/office/drawing/2014/main" id="{C47C0283-762B-0C53-CD89-E6A289CDDAF7}"/>
                </a:ext>
              </a:extLst>
            </p:cNvPr>
            <p:cNvPicPr>
              <a:picLocks noChangeAspect="1"/>
            </p:cNvPicPr>
            <p:nvPr/>
          </p:nvPicPr>
          <p:blipFill>
            <a:blip r:embed="rId6"/>
            <a:stretch>
              <a:fillRect/>
            </a:stretch>
          </p:blipFill>
          <p:spPr>
            <a:xfrm>
              <a:off x="5356097" y="5147373"/>
              <a:ext cx="2174112" cy="1670826"/>
            </a:xfrm>
            <a:prstGeom prst="rect">
              <a:avLst/>
            </a:prstGeom>
          </p:spPr>
        </p:pic>
        <p:sp>
          <p:nvSpPr>
            <p:cNvPr id="14" name="TextBox 52">
              <a:extLst>
                <a:ext uri="{FF2B5EF4-FFF2-40B4-BE49-F238E27FC236}">
                  <a16:creationId xmlns:a16="http://schemas.microsoft.com/office/drawing/2014/main" id="{C854E91F-1EDB-D45C-DC21-2E2196D3CCC4}"/>
                </a:ext>
              </a:extLst>
            </p:cNvPr>
            <p:cNvSpPr txBox="1"/>
            <p:nvPr/>
          </p:nvSpPr>
          <p:spPr>
            <a:xfrm>
              <a:off x="5862562" y="6448546"/>
              <a:ext cx="876009"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bg1"/>
                  </a:solidFill>
                </a:rPr>
                <a:t>Wetlands</a:t>
              </a:r>
            </a:p>
          </p:txBody>
        </p:sp>
      </p:grpSp>
      <p:grpSp>
        <p:nvGrpSpPr>
          <p:cNvPr id="10" name="Group 9">
            <a:extLst>
              <a:ext uri="{FF2B5EF4-FFF2-40B4-BE49-F238E27FC236}">
                <a16:creationId xmlns:a16="http://schemas.microsoft.com/office/drawing/2014/main" id="{99796620-14A4-57E0-9EA6-A57BF41BCCCC}"/>
              </a:ext>
            </a:extLst>
          </p:cNvPr>
          <p:cNvGrpSpPr/>
          <p:nvPr/>
        </p:nvGrpSpPr>
        <p:grpSpPr>
          <a:xfrm>
            <a:off x="9033025" y="5078951"/>
            <a:ext cx="2291539" cy="1718654"/>
            <a:chOff x="7587104" y="5108499"/>
            <a:chExt cx="2291539" cy="1718654"/>
          </a:xfrm>
        </p:grpSpPr>
        <p:pic>
          <p:nvPicPr>
            <p:cNvPr id="11" name="Picture 10">
              <a:extLst>
                <a:ext uri="{FF2B5EF4-FFF2-40B4-BE49-F238E27FC236}">
                  <a16:creationId xmlns:a16="http://schemas.microsoft.com/office/drawing/2014/main" id="{DEE0E223-6C56-1ADD-DA8D-AF0A558A5F97}"/>
                </a:ext>
              </a:extLst>
            </p:cNvPr>
            <p:cNvPicPr>
              <a:picLocks noChangeAspect="1"/>
            </p:cNvPicPr>
            <p:nvPr/>
          </p:nvPicPr>
          <p:blipFill>
            <a:blip r:embed="rId7"/>
            <a:stretch>
              <a:fillRect/>
            </a:stretch>
          </p:blipFill>
          <p:spPr>
            <a:xfrm>
              <a:off x="7587104" y="5108499"/>
              <a:ext cx="2291539" cy="1718654"/>
            </a:xfrm>
            <a:prstGeom prst="rect">
              <a:avLst/>
            </a:prstGeom>
          </p:spPr>
        </p:pic>
        <p:sp>
          <p:nvSpPr>
            <p:cNvPr id="12" name="TextBox 55">
              <a:extLst>
                <a:ext uri="{FF2B5EF4-FFF2-40B4-BE49-F238E27FC236}">
                  <a16:creationId xmlns:a16="http://schemas.microsoft.com/office/drawing/2014/main" id="{09DE0BBA-A9EF-E08B-3872-4FC29F13AC2B}"/>
                </a:ext>
              </a:extLst>
            </p:cNvPr>
            <p:cNvSpPr txBox="1"/>
            <p:nvPr/>
          </p:nvSpPr>
          <p:spPr>
            <a:xfrm>
              <a:off x="7969280" y="6503212"/>
              <a:ext cx="556434"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bg1"/>
                  </a:solidFill>
                </a:rPr>
                <a:t>River</a:t>
              </a:r>
            </a:p>
          </p:txBody>
        </p:sp>
      </p:grpSp>
    </p:spTree>
    <p:extLst>
      <p:ext uri="{BB962C8B-B14F-4D97-AF65-F5344CB8AC3E}">
        <p14:creationId xmlns:p14="http://schemas.microsoft.com/office/powerpoint/2010/main" val="32888172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87176-6221-CC6F-2FDB-83935DA96C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0C899E-99B3-E5A9-2E6D-4D6403D8DFF2}"/>
              </a:ext>
            </a:extLst>
          </p:cNvPr>
          <p:cNvSpPr>
            <a:spLocks noGrp="1"/>
          </p:cNvSpPr>
          <p:nvPr>
            <p:ph type="title"/>
          </p:nvPr>
        </p:nvSpPr>
        <p:spPr>
          <a:xfrm>
            <a:off x="175670" y="-58624"/>
            <a:ext cx="10051491" cy="874059"/>
          </a:xfrm>
        </p:spPr>
        <p:txBody>
          <a:bodyPr/>
          <a:lstStyle/>
          <a:p>
            <a:r>
              <a:rPr lang="en-US" dirty="0">
                <a:solidFill>
                  <a:srgbClr val="002060"/>
                </a:solidFill>
              </a:rPr>
              <a:t>Surface Waters impacted by Mercury  Mine</a:t>
            </a:r>
          </a:p>
        </p:txBody>
      </p:sp>
      <p:pic>
        <p:nvPicPr>
          <p:cNvPr id="5" name="Picture 4">
            <a:extLst>
              <a:ext uri="{FF2B5EF4-FFF2-40B4-BE49-F238E27FC236}">
                <a16:creationId xmlns:a16="http://schemas.microsoft.com/office/drawing/2014/main" id="{78443898-DDBC-3566-C8B1-36F41DF7F7E1}"/>
              </a:ext>
            </a:extLst>
          </p:cNvPr>
          <p:cNvPicPr>
            <a:picLocks noChangeAspect="1"/>
          </p:cNvPicPr>
          <p:nvPr/>
        </p:nvPicPr>
        <p:blipFill>
          <a:blip r:embed="rId2"/>
          <a:stretch>
            <a:fillRect/>
          </a:stretch>
        </p:blipFill>
        <p:spPr>
          <a:xfrm>
            <a:off x="219292" y="1033744"/>
            <a:ext cx="5944115" cy="3999323"/>
          </a:xfrm>
          <a:prstGeom prst="rect">
            <a:avLst/>
          </a:prstGeom>
        </p:spPr>
      </p:pic>
      <p:graphicFrame>
        <p:nvGraphicFramePr>
          <p:cNvPr id="6" name="Table 5">
            <a:extLst>
              <a:ext uri="{FF2B5EF4-FFF2-40B4-BE49-F238E27FC236}">
                <a16:creationId xmlns:a16="http://schemas.microsoft.com/office/drawing/2014/main" id="{751105C8-C453-F8F0-743B-6B6290D746F4}"/>
              </a:ext>
            </a:extLst>
          </p:cNvPr>
          <p:cNvGraphicFramePr>
            <a:graphicFrameLocks noGrp="1"/>
          </p:cNvGraphicFramePr>
          <p:nvPr>
            <p:extLst>
              <p:ext uri="{D42A27DB-BD31-4B8C-83A1-F6EECF244321}">
                <p14:modId xmlns:p14="http://schemas.microsoft.com/office/powerpoint/2010/main" val="871689303"/>
              </p:ext>
            </p:extLst>
          </p:nvPr>
        </p:nvGraphicFramePr>
        <p:xfrm>
          <a:off x="6532863" y="1271407"/>
          <a:ext cx="5596255" cy="2815654"/>
        </p:xfrm>
        <a:graphic>
          <a:graphicData uri="http://schemas.openxmlformats.org/drawingml/2006/table">
            <a:tbl>
              <a:tblPr firstRow="1" firstCol="1" bandRow="1">
                <a:tableStyleId>{5C22544A-7EE6-4342-B048-85BDC9FD1C3A}</a:tableStyleId>
              </a:tblPr>
              <a:tblGrid>
                <a:gridCol w="2812415">
                  <a:extLst>
                    <a:ext uri="{9D8B030D-6E8A-4147-A177-3AD203B41FA5}">
                      <a16:colId xmlns:a16="http://schemas.microsoft.com/office/drawing/2014/main" val="1496543292"/>
                    </a:ext>
                  </a:extLst>
                </a:gridCol>
                <a:gridCol w="825500">
                  <a:extLst>
                    <a:ext uri="{9D8B030D-6E8A-4147-A177-3AD203B41FA5}">
                      <a16:colId xmlns:a16="http://schemas.microsoft.com/office/drawing/2014/main" val="1493589839"/>
                    </a:ext>
                  </a:extLst>
                </a:gridCol>
                <a:gridCol w="825500">
                  <a:extLst>
                    <a:ext uri="{9D8B030D-6E8A-4147-A177-3AD203B41FA5}">
                      <a16:colId xmlns:a16="http://schemas.microsoft.com/office/drawing/2014/main" val="1624749608"/>
                    </a:ext>
                  </a:extLst>
                </a:gridCol>
                <a:gridCol w="1132840">
                  <a:extLst>
                    <a:ext uri="{9D8B030D-6E8A-4147-A177-3AD203B41FA5}">
                      <a16:colId xmlns:a16="http://schemas.microsoft.com/office/drawing/2014/main" val="1282370613"/>
                    </a:ext>
                  </a:extLst>
                </a:gridCol>
              </a:tblGrid>
              <a:tr h="0">
                <a:tc gridSpan="4">
                  <a:txBody>
                    <a:bodyPr/>
                    <a:lstStyle/>
                    <a:p>
                      <a:pPr marL="0" marR="0">
                        <a:lnSpc>
                          <a:spcPct val="107000"/>
                        </a:lnSpc>
                        <a:spcAft>
                          <a:spcPts val="800"/>
                        </a:spcAft>
                        <a:buNone/>
                      </a:pPr>
                      <a:r>
                        <a:rPr lang="en-US" sz="1200">
                          <a:effectLst/>
                        </a:rPr>
                        <a:t>First order base reaction rate constants for mercury transformation processes.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85004395"/>
                  </a:ext>
                </a:extLst>
              </a:tr>
              <a:tr h="0">
                <a:tc>
                  <a:txBody>
                    <a:bodyPr/>
                    <a:lstStyle/>
                    <a:p>
                      <a:pPr marL="0" marR="0">
                        <a:lnSpc>
                          <a:spcPct val="107000"/>
                        </a:lnSpc>
                        <a:spcAft>
                          <a:spcPts val="800"/>
                        </a:spcAft>
                        <a:buNone/>
                      </a:pPr>
                      <a:r>
                        <a:rPr lang="en-US" sz="1200" dirty="0">
                          <a:effectLst/>
                        </a:rPr>
                        <a:t>Process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0"/>
                        </a:spcAft>
                        <a:buNone/>
                      </a:pPr>
                      <a:r>
                        <a:rPr lang="en-US" sz="1100" dirty="0">
                          <a:effectLst/>
                        </a:rPr>
                        <a:t>water</a:t>
                      </a:r>
                    </a:p>
                    <a:p>
                      <a:pPr marL="0" marR="0" algn="ctr">
                        <a:lnSpc>
                          <a:spcPct val="107000"/>
                        </a:lnSpc>
                        <a:spcAft>
                          <a:spcPts val="0"/>
                        </a:spcAft>
                        <a:buNone/>
                      </a:pPr>
                      <a:r>
                        <a:rPr lang="en-US" sz="1100" dirty="0">
                          <a:effectLst/>
                        </a:rPr>
                        <a:t>[d</a:t>
                      </a:r>
                      <a:r>
                        <a:rPr lang="en-US" sz="1100" baseline="30000" dirty="0">
                          <a:effectLst/>
                        </a:rPr>
                        <a:t>-1</a:t>
                      </a: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0"/>
                        </a:spcAft>
                        <a:buNone/>
                      </a:pPr>
                      <a:r>
                        <a:rPr lang="en-US" sz="1100" dirty="0">
                          <a:effectLst/>
                        </a:rPr>
                        <a:t>surface sediment</a:t>
                      </a:r>
                    </a:p>
                    <a:p>
                      <a:pPr marL="0" marR="0" algn="ctr">
                        <a:lnSpc>
                          <a:spcPct val="107000"/>
                        </a:lnSpc>
                        <a:spcAft>
                          <a:spcPts val="0"/>
                        </a:spcAft>
                        <a:buNone/>
                      </a:pPr>
                      <a:r>
                        <a:rPr lang="en-US" sz="1100" dirty="0">
                          <a:effectLst/>
                        </a:rPr>
                        <a:t>[d</a:t>
                      </a:r>
                      <a:r>
                        <a:rPr lang="en-US" sz="1100" baseline="30000" dirty="0">
                          <a:effectLst/>
                        </a:rPr>
                        <a:t>-1</a:t>
                      </a: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0"/>
                        </a:spcAft>
                        <a:buNone/>
                      </a:pPr>
                      <a:r>
                        <a:rPr lang="en-US" sz="1100" dirty="0">
                          <a:effectLst/>
                        </a:rPr>
                        <a:t>deep sediment</a:t>
                      </a:r>
                    </a:p>
                    <a:p>
                      <a:pPr marL="0" marR="0" algn="ctr">
                        <a:lnSpc>
                          <a:spcPct val="107000"/>
                        </a:lnSpc>
                        <a:spcAft>
                          <a:spcPts val="0"/>
                        </a:spcAft>
                        <a:buNone/>
                      </a:pPr>
                      <a:r>
                        <a:rPr lang="en-US" sz="1100" dirty="0">
                          <a:effectLst/>
                        </a:rPr>
                        <a:t>[d</a:t>
                      </a:r>
                      <a:r>
                        <a:rPr lang="en-US" sz="1100" baseline="30000" dirty="0">
                          <a:effectLst/>
                        </a:rPr>
                        <a:t>-1</a:t>
                      </a: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891550138"/>
                  </a:ext>
                </a:extLst>
              </a:tr>
              <a:tr h="190500">
                <a:tc>
                  <a:txBody>
                    <a:bodyPr/>
                    <a:lstStyle/>
                    <a:p>
                      <a:pPr marL="0" marR="0">
                        <a:lnSpc>
                          <a:spcPct val="107000"/>
                        </a:lnSpc>
                        <a:spcAft>
                          <a:spcPts val="800"/>
                        </a:spcAft>
                        <a:buNone/>
                      </a:pPr>
                      <a:r>
                        <a:rPr lang="en-US" sz="1100">
                          <a:effectLst/>
                        </a:rPr>
                        <a:t>methylation (HgII -&gt; MeHg)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0.0031</a:t>
                      </a:r>
                      <a:r>
                        <a:rPr lang="en-US" sz="1100" baseline="30000">
                          <a:effectLst/>
                        </a:rPr>
                        <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757585708"/>
                  </a:ext>
                </a:extLst>
              </a:tr>
              <a:tr h="190500">
                <a:tc>
                  <a:txBody>
                    <a:bodyPr/>
                    <a:lstStyle/>
                    <a:p>
                      <a:pPr marL="0" marR="0">
                        <a:lnSpc>
                          <a:spcPct val="107000"/>
                        </a:lnSpc>
                        <a:spcAft>
                          <a:spcPts val="800"/>
                        </a:spcAft>
                        <a:buNone/>
                      </a:pPr>
                      <a:r>
                        <a:rPr lang="en-US" sz="1100">
                          <a:effectLst/>
                        </a:rPr>
                        <a:t>demethylation (MeHg -&gt; HgII)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0.01</a:t>
                      </a:r>
                      <a:r>
                        <a:rPr lang="en-US" sz="1100" baseline="30000">
                          <a:effectLst/>
                        </a:rPr>
                        <a: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0.25</a:t>
                      </a:r>
                      <a:r>
                        <a:rPr lang="en-US" sz="1100" baseline="30000">
                          <a:effectLst/>
                        </a:rPr>
                        <a:t>b</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0.1</a:t>
                      </a:r>
                      <a:r>
                        <a:rPr lang="en-US" sz="1100" baseline="30000">
                          <a:effectLst/>
                        </a:rPr>
                        <a:t>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795573487"/>
                  </a:ext>
                </a:extLst>
              </a:tr>
              <a:tr h="190500">
                <a:tc>
                  <a:txBody>
                    <a:bodyPr/>
                    <a:lstStyle/>
                    <a:p>
                      <a:pPr marL="0" marR="0">
                        <a:lnSpc>
                          <a:spcPct val="107000"/>
                        </a:lnSpc>
                        <a:spcAft>
                          <a:spcPts val="800"/>
                        </a:spcAft>
                        <a:buNone/>
                      </a:pPr>
                      <a:r>
                        <a:rPr lang="en-US" sz="1100">
                          <a:effectLst/>
                        </a:rPr>
                        <a:t>reduction (HgII -&gt; Hg0)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0.001</a:t>
                      </a:r>
                      <a:r>
                        <a:rPr lang="en-US" sz="1100" baseline="30000">
                          <a:effectLst/>
                        </a:rPr>
                        <a:t>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674741905"/>
                  </a:ext>
                </a:extLst>
              </a:tr>
              <a:tr h="190500">
                <a:tc>
                  <a:txBody>
                    <a:bodyPr/>
                    <a:lstStyle/>
                    <a:p>
                      <a:pPr marL="0" marR="0">
                        <a:lnSpc>
                          <a:spcPct val="107000"/>
                        </a:lnSpc>
                        <a:spcAft>
                          <a:spcPts val="800"/>
                        </a:spcAft>
                        <a:buNone/>
                      </a:pPr>
                      <a:r>
                        <a:rPr lang="en-US" sz="1100">
                          <a:effectLst/>
                        </a:rPr>
                        <a:t>photo-demethylation (MeHg -&gt; Hg0)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0.03</a:t>
                      </a:r>
                      <a:r>
                        <a:rPr lang="en-US" sz="1100" baseline="30000">
                          <a:effectLst/>
                        </a:rPr>
                        <a:t> 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1057020"/>
                  </a:ext>
                </a:extLst>
              </a:tr>
              <a:tr h="190500">
                <a:tc>
                  <a:txBody>
                    <a:bodyPr/>
                    <a:lstStyle/>
                    <a:p>
                      <a:pPr marL="0" marR="0">
                        <a:lnSpc>
                          <a:spcPct val="107000"/>
                        </a:lnSpc>
                        <a:spcAft>
                          <a:spcPts val="800"/>
                        </a:spcAft>
                        <a:buNone/>
                      </a:pPr>
                      <a:r>
                        <a:rPr lang="en-US" sz="1100">
                          <a:effectLst/>
                        </a:rPr>
                        <a:t>photo-reduction (HgII -&gt; Hg0)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0.03</a:t>
                      </a:r>
                      <a:r>
                        <a:rPr lang="en-US" sz="1100" baseline="30000">
                          <a:effectLst/>
                        </a:rPr>
                        <a:t>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56710683"/>
                  </a:ext>
                </a:extLst>
              </a:tr>
              <a:tr h="190500">
                <a:tc>
                  <a:txBody>
                    <a:bodyPr/>
                    <a:lstStyle/>
                    <a:p>
                      <a:pPr marL="0" marR="0">
                        <a:lnSpc>
                          <a:spcPct val="107000"/>
                        </a:lnSpc>
                        <a:spcAft>
                          <a:spcPts val="800"/>
                        </a:spcAft>
                        <a:buNone/>
                      </a:pPr>
                      <a:r>
                        <a:rPr lang="en-US" sz="1100">
                          <a:effectLst/>
                        </a:rPr>
                        <a:t>photo-oxidation (Hg0 -&gt; HgII)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0.06</a:t>
                      </a:r>
                      <a:r>
                        <a:rPr lang="en-US" sz="1100" baseline="30000">
                          <a:effectLst/>
                        </a:rPr>
                        <a:t>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959625532"/>
                  </a:ext>
                </a:extLst>
              </a:tr>
              <a:tr h="190500">
                <a:tc gridSpan="4">
                  <a:txBody>
                    <a:bodyPr/>
                    <a:lstStyle/>
                    <a:p>
                      <a:pPr marL="0" marR="0">
                        <a:lnSpc>
                          <a:spcPct val="107000"/>
                        </a:lnSpc>
                        <a:spcAft>
                          <a:spcPts val="800"/>
                        </a:spcAft>
                        <a:buNone/>
                      </a:pPr>
                      <a:r>
                        <a:rPr lang="en-US" sz="1100">
                          <a:effectLst/>
                        </a:rPr>
                        <a:t>Partition and Complexation Coefficients</a:t>
                      </a:r>
                      <a:r>
                        <a:rPr lang="en-US" sz="1100" baseline="30000">
                          <a:effectLst/>
                        </a:rPr>
                        <a:t>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7682427"/>
                  </a:ext>
                </a:extLst>
              </a:tr>
              <a:tr h="190500">
                <a:tc>
                  <a:txBody>
                    <a:bodyPr/>
                    <a:lstStyle/>
                    <a:p>
                      <a:pPr marL="0" marR="0">
                        <a:lnSpc>
                          <a:spcPct val="107000"/>
                        </a:lnSpc>
                        <a:spcAft>
                          <a:spcPts val="800"/>
                        </a:spcAft>
                        <a:buNone/>
                      </a:pPr>
                      <a:r>
                        <a:rPr lang="en-US" sz="11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Silt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Clay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386008167"/>
                  </a:ext>
                </a:extLst>
              </a:tr>
              <a:tr h="190500">
                <a:tc>
                  <a:txBody>
                    <a:bodyPr/>
                    <a:lstStyle/>
                    <a:p>
                      <a:pPr marL="0" marR="0">
                        <a:lnSpc>
                          <a:spcPct val="107000"/>
                        </a:lnSpc>
                        <a:spcAft>
                          <a:spcPts val="800"/>
                        </a:spcAft>
                        <a:buNone/>
                      </a:pPr>
                      <a:r>
                        <a:rPr lang="en-US" sz="1100">
                          <a:effectLst/>
                        </a:rPr>
                        <a:t>divalent mercury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2x10</a:t>
                      </a:r>
                      <a:r>
                        <a:rPr lang="en-US" sz="1100" baseline="30000">
                          <a:effectLst/>
                        </a:rPr>
                        <a:t>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2.3x10</a:t>
                      </a:r>
                      <a:r>
                        <a:rPr lang="en-US" sz="1100" baseline="300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buNone/>
                      </a:pPr>
                      <a:r>
                        <a:rPr lang="en-US" sz="1100">
                          <a:effectLst/>
                        </a:rPr>
                        <a:t>2.3x10</a:t>
                      </a:r>
                      <a:r>
                        <a:rPr lang="en-US" sz="1100" baseline="30000">
                          <a:effectLst/>
                        </a:rPr>
                        <a:t>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73523122"/>
                  </a:ext>
                </a:extLst>
              </a:tr>
              <a:tr h="190500">
                <a:tc>
                  <a:txBody>
                    <a:bodyPr/>
                    <a:lstStyle/>
                    <a:p>
                      <a:pPr marL="0" marR="0">
                        <a:lnSpc>
                          <a:spcPct val="107000"/>
                        </a:lnSpc>
                        <a:spcAft>
                          <a:spcPts val="800"/>
                        </a:spcAft>
                        <a:buNone/>
                      </a:pPr>
                      <a:r>
                        <a:rPr lang="en-US" sz="1100">
                          <a:effectLst/>
                        </a:rPr>
                        <a:t>strongly bound divalent mercury</a:t>
                      </a:r>
                      <a:r>
                        <a:rPr lang="en-US" sz="1100" baseline="30000">
                          <a:effectLst/>
                        </a:rPr>
                        <a:t>j</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buNone/>
                      </a:pPr>
                      <a:r>
                        <a:rPr lang="en-US" sz="1100">
                          <a:effectLst/>
                        </a:rPr>
                        <a:t>2.28 x10</a:t>
                      </a:r>
                      <a:r>
                        <a:rPr lang="en-US" sz="1100" baseline="30000">
                          <a:effectLst/>
                        </a:rPr>
                        <a:t>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buNone/>
                      </a:pPr>
                      <a:r>
                        <a:rPr lang="en-US" sz="1100">
                          <a:effectLst/>
                        </a:rPr>
                        <a:t>2.28x10</a:t>
                      </a:r>
                      <a:r>
                        <a:rPr lang="en-US" sz="1100" baseline="30000">
                          <a:effectLst/>
                        </a:rPr>
                        <a:t>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2008371"/>
                  </a:ext>
                </a:extLst>
              </a:tr>
              <a:tr h="190500">
                <a:tc>
                  <a:txBody>
                    <a:bodyPr/>
                    <a:lstStyle/>
                    <a:p>
                      <a:pPr marL="0" marR="0">
                        <a:lnSpc>
                          <a:spcPct val="107000"/>
                        </a:lnSpc>
                        <a:spcAft>
                          <a:spcPts val="800"/>
                        </a:spcAft>
                        <a:buNone/>
                      </a:pPr>
                      <a:r>
                        <a:rPr lang="en-US" sz="1100">
                          <a:effectLst/>
                        </a:rPr>
                        <a:t>Methylmercury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Aft>
                          <a:spcPts val="800"/>
                        </a:spcAft>
                        <a:buNone/>
                      </a:pPr>
                      <a:r>
                        <a:rPr lang="en-US" sz="1100">
                          <a:effectLst/>
                        </a:rPr>
                        <a:t>1.66x10</a:t>
                      </a:r>
                      <a:r>
                        <a:rPr lang="en-US" sz="1100" baseline="30000">
                          <a:effectLst/>
                        </a:rPr>
                        <a:t>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buNone/>
                      </a:pPr>
                      <a:r>
                        <a:rPr lang="en-US" sz="1100">
                          <a:effectLst/>
                        </a:rPr>
                        <a:t>1.66 x10</a:t>
                      </a:r>
                      <a:r>
                        <a:rPr lang="en-US" sz="1100" baseline="300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buNone/>
                      </a:pPr>
                      <a:r>
                        <a:rPr lang="en-US" sz="1100" dirty="0">
                          <a:effectLst/>
                        </a:rPr>
                        <a:t>1.66 x10</a:t>
                      </a:r>
                      <a:r>
                        <a:rPr lang="en-US" sz="1100" baseline="30000" dirty="0">
                          <a:effectLst/>
                        </a:rPr>
                        <a:t>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50582556"/>
                  </a:ext>
                </a:extLst>
              </a:tr>
            </a:tbl>
          </a:graphicData>
        </a:graphic>
      </p:graphicFrame>
      <p:sp>
        <p:nvSpPr>
          <p:cNvPr id="7" name="Rectangle 3">
            <a:extLst>
              <a:ext uri="{FF2B5EF4-FFF2-40B4-BE49-F238E27FC236}">
                <a16:creationId xmlns:a16="http://schemas.microsoft.com/office/drawing/2014/main" id="{F746B40C-BC5B-ECF7-5021-A8C99A7CB073}"/>
              </a:ext>
            </a:extLst>
          </p:cNvPr>
          <p:cNvSpPr>
            <a:spLocks noChangeArrowheads="1"/>
          </p:cNvSpPr>
          <p:nvPr/>
        </p:nvSpPr>
        <p:spPr bwMode="auto">
          <a:xfrm>
            <a:off x="6689274" y="4526749"/>
            <a:ext cx="5283434"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a</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observed methylation rate constant of 0.0045 d</a:t>
            </a: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(12h) and 0.0017 d</a:t>
            </a: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(24h). average rate constant 0.0031 d</a:t>
            </a: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b</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observed ratio of methylmercury to total mercury in sediments was 0.012, demethylation rate constant is estimated by dividing observed methylation rate constant by 0.012.</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c</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based on literature values (Matilainen and Verta, 1995, Knightes et al., 2009)</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d</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based on literature values (Benoit et all, 2003; Heyes et al., 2006; </a:t>
            </a:r>
            <a:r>
              <a:rPr kumimoji="0" lang="en-US" altLang="en-US" sz="1000" b="0" i="0" u="none" strike="noStrike" cap="none" normalizeH="0" baseline="0" dirty="0" err="1">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Hintelmann</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et al., 2000; Sunderland et al., 2004)</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e</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based on literature values (Mason et al., 1995; O’Driscoll, et al., 2003)</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f </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based on observed OU2 </a:t>
            </a:r>
            <a:r>
              <a:rPr kumimoji="0" lang="en-US" altLang="en-US" sz="1000" b="0" i="0" u="none" strike="noStrike" cap="none" normalizeH="0" baseline="0" dirty="0" err="1">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photodemethylation</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assay</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g</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based on literature values (Amyot et al., 2000)</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h</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based on literature values (LaLonde et al., 2001)</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I</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calculated/estimated using observed data</a:t>
            </a:r>
            <a:endParaRPr kumimoji="0" lang="en-US" altLang="en-US" sz="6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3000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J</a:t>
            </a:r>
            <a:r>
              <a:rPr kumimoji="0" lang="en-US" altLang="en-US" sz="10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Calibri" panose="020F0502020204030204" pitchFamily="34" charset="0"/>
              </a:rPr>
              <a:t> estimated as 100 times higher.</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45489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C3395-DD9A-7285-6D39-E4DB8D2A09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43969B-33DD-01E6-2289-63DD68A968C8}"/>
              </a:ext>
            </a:extLst>
          </p:cNvPr>
          <p:cNvSpPr>
            <a:spLocks noGrp="1"/>
          </p:cNvSpPr>
          <p:nvPr>
            <p:ph type="title"/>
          </p:nvPr>
        </p:nvSpPr>
        <p:spPr>
          <a:xfrm>
            <a:off x="175670" y="-58624"/>
            <a:ext cx="10051491" cy="874059"/>
          </a:xfrm>
        </p:spPr>
        <p:txBody>
          <a:bodyPr/>
          <a:lstStyle/>
          <a:p>
            <a:r>
              <a:rPr lang="en-US" dirty="0">
                <a:solidFill>
                  <a:srgbClr val="002060"/>
                </a:solidFill>
              </a:rPr>
              <a:t>Surface Waters impacted by Mercury  Mine</a:t>
            </a:r>
          </a:p>
        </p:txBody>
      </p:sp>
      <p:pic>
        <p:nvPicPr>
          <p:cNvPr id="3" name="Picture 2">
            <a:extLst>
              <a:ext uri="{FF2B5EF4-FFF2-40B4-BE49-F238E27FC236}">
                <a16:creationId xmlns:a16="http://schemas.microsoft.com/office/drawing/2014/main" id="{6EE2C8B8-A47E-CA80-25C1-A2F5A727D9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199" r="6137" b="4282"/>
          <a:stretch/>
        </p:blipFill>
        <p:spPr bwMode="auto">
          <a:xfrm>
            <a:off x="272907" y="1391194"/>
            <a:ext cx="5515879" cy="4267835"/>
          </a:xfrm>
          <a:prstGeom prst="rect">
            <a:avLst/>
          </a:prstGeom>
          <a:ln>
            <a:noFill/>
          </a:ln>
          <a:extLst>
            <a:ext uri="{53640926-AAD7-44D8-BBD7-CCE9431645EC}">
              <a14:shadowObscured xmlns:a14="http://schemas.microsoft.com/office/drawing/2010/main"/>
            </a:ext>
          </a:extLst>
        </p:spPr>
      </p:pic>
      <p:pic>
        <p:nvPicPr>
          <p:cNvPr id="4" name="Picture 3" descr="A group of graphs showing different types of data&#10;&#10;Description automatically generated with medium confidence">
            <a:extLst>
              <a:ext uri="{FF2B5EF4-FFF2-40B4-BE49-F238E27FC236}">
                <a16:creationId xmlns:a16="http://schemas.microsoft.com/office/drawing/2014/main" id="{1F0936EE-6A14-C039-E836-4F41C20C4E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3794" y="1391194"/>
            <a:ext cx="5943600" cy="4267835"/>
          </a:xfrm>
          <a:prstGeom prst="rect">
            <a:avLst/>
          </a:prstGeom>
        </p:spPr>
      </p:pic>
    </p:spTree>
    <p:extLst>
      <p:ext uri="{BB962C8B-B14F-4D97-AF65-F5344CB8AC3E}">
        <p14:creationId xmlns:p14="http://schemas.microsoft.com/office/powerpoint/2010/main" val="2012600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9AF06-7CF5-E122-013C-A4CFFACE9C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E77EA-3AAA-E50C-7B59-C70D8C85E3FB}"/>
              </a:ext>
            </a:extLst>
          </p:cNvPr>
          <p:cNvSpPr>
            <a:spLocks noGrp="1"/>
          </p:cNvSpPr>
          <p:nvPr>
            <p:ph type="title"/>
          </p:nvPr>
        </p:nvSpPr>
        <p:spPr>
          <a:xfrm>
            <a:off x="175670" y="-58624"/>
            <a:ext cx="10051491" cy="874059"/>
          </a:xfrm>
        </p:spPr>
        <p:txBody>
          <a:bodyPr/>
          <a:lstStyle/>
          <a:p>
            <a:r>
              <a:rPr lang="en-US" dirty="0">
                <a:solidFill>
                  <a:srgbClr val="002060"/>
                </a:solidFill>
              </a:rPr>
              <a:t>Surface Waters impacted by Mercury  Mine</a:t>
            </a:r>
          </a:p>
        </p:txBody>
      </p:sp>
      <p:pic>
        <p:nvPicPr>
          <p:cNvPr id="1026" name="Picture 2" descr="Cottage Grove Lake, Oregon - Recreation.gov">
            <a:extLst>
              <a:ext uri="{FF2B5EF4-FFF2-40B4-BE49-F238E27FC236}">
                <a16:creationId xmlns:a16="http://schemas.microsoft.com/office/drawing/2014/main" id="{826FBAD6-D849-00C4-1D1C-2FFC2A582E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200" y="961335"/>
            <a:ext cx="5872016" cy="440401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picture containing text&#10;&#10;AI-generated content may be incorrect.">
            <a:extLst>
              <a:ext uri="{FF2B5EF4-FFF2-40B4-BE49-F238E27FC236}">
                <a16:creationId xmlns:a16="http://schemas.microsoft.com/office/drawing/2014/main" id="{BB42E808-C22D-53ED-EE31-F1389DD58709}"/>
              </a:ext>
            </a:extLst>
          </p:cNvPr>
          <p:cNvPicPr>
            <a:picLocks noChangeAspect="1"/>
          </p:cNvPicPr>
          <p:nvPr/>
        </p:nvPicPr>
        <p:blipFill>
          <a:blip r:embed="rId3">
            <a:extLst>
              <a:ext uri="{28A0092B-C50C-407E-A947-70E740481C1C}">
                <a14:useLocalDpi xmlns:a14="http://schemas.microsoft.com/office/drawing/2010/main" val="0"/>
              </a:ext>
            </a:extLst>
          </a:blip>
          <a:srcRect l="24763" r="22938"/>
          <a:stretch/>
        </p:blipFill>
        <p:spPr>
          <a:xfrm>
            <a:off x="6933062" y="815435"/>
            <a:ext cx="4067033" cy="5669359"/>
          </a:xfrm>
          <a:prstGeom prst="rect">
            <a:avLst/>
          </a:prstGeom>
        </p:spPr>
      </p:pic>
      <p:sp>
        <p:nvSpPr>
          <p:cNvPr id="4" name="TextBox 3">
            <a:extLst>
              <a:ext uri="{FF2B5EF4-FFF2-40B4-BE49-F238E27FC236}">
                <a16:creationId xmlns:a16="http://schemas.microsoft.com/office/drawing/2014/main" id="{64EE24F2-A0B8-E8A0-73F8-D8B5A27CF7C2}"/>
              </a:ext>
            </a:extLst>
          </p:cNvPr>
          <p:cNvSpPr txBox="1"/>
          <p:nvPr/>
        </p:nvSpPr>
        <p:spPr>
          <a:xfrm>
            <a:off x="555009" y="5754806"/>
            <a:ext cx="5604419" cy="707886"/>
          </a:xfrm>
          <a:prstGeom prst="rect">
            <a:avLst/>
          </a:prstGeom>
          <a:noFill/>
        </p:spPr>
        <p:txBody>
          <a:bodyPr wrap="none" rtlCol="0">
            <a:spAutoFit/>
          </a:bodyPr>
          <a:lstStyle/>
          <a:p>
            <a:r>
              <a:rPr lang="en-US" sz="4000" dirty="0">
                <a:solidFill>
                  <a:schemeClr val="tx2">
                    <a:lumMod val="90000"/>
                    <a:lumOff val="10000"/>
                  </a:schemeClr>
                </a:solidFill>
              </a:rPr>
              <a:t>3 dimensional EFDC grid</a:t>
            </a:r>
          </a:p>
        </p:txBody>
      </p:sp>
    </p:spTree>
    <p:extLst>
      <p:ext uri="{BB962C8B-B14F-4D97-AF65-F5344CB8AC3E}">
        <p14:creationId xmlns:p14="http://schemas.microsoft.com/office/powerpoint/2010/main" val="1789304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C84EA-70D5-4DEE-A6ED-2BA95CD89D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957FE1-E04D-A9A9-83EE-D37F7C24C804}"/>
              </a:ext>
            </a:extLst>
          </p:cNvPr>
          <p:cNvSpPr>
            <a:spLocks noGrp="1"/>
          </p:cNvSpPr>
          <p:nvPr>
            <p:ph type="title"/>
          </p:nvPr>
        </p:nvSpPr>
        <p:spPr>
          <a:xfrm>
            <a:off x="175670" y="-58624"/>
            <a:ext cx="10051491" cy="874059"/>
          </a:xfrm>
        </p:spPr>
        <p:txBody>
          <a:bodyPr/>
          <a:lstStyle/>
          <a:p>
            <a:r>
              <a:rPr lang="en-US" dirty="0">
                <a:solidFill>
                  <a:srgbClr val="002060"/>
                </a:solidFill>
              </a:rPr>
              <a:t>Surface Waters impacted by Mercury  Mine</a:t>
            </a:r>
          </a:p>
        </p:txBody>
      </p:sp>
      <p:pic>
        <p:nvPicPr>
          <p:cNvPr id="6" name="Picture 5">
            <a:extLst>
              <a:ext uri="{FF2B5EF4-FFF2-40B4-BE49-F238E27FC236}">
                <a16:creationId xmlns:a16="http://schemas.microsoft.com/office/drawing/2014/main" id="{9C4DD3B9-B86D-192D-3CC0-F980B7B4C197}"/>
              </a:ext>
            </a:extLst>
          </p:cNvPr>
          <p:cNvPicPr>
            <a:picLocks noChangeAspect="1"/>
          </p:cNvPicPr>
          <p:nvPr/>
        </p:nvPicPr>
        <p:blipFill>
          <a:blip r:embed="rId2"/>
          <a:srcRect l="4505" r="5613"/>
          <a:stretch/>
        </p:blipFill>
        <p:spPr>
          <a:xfrm>
            <a:off x="144284" y="1272591"/>
            <a:ext cx="5736916" cy="4787015"/>
          </a:xfrm>
          <a:prstGeom prst="rect">
            <a:avLst/>
          </a:prstGeom>
        </p:spPr>
      </p:pic>
      <p:pic>
        <p:nvPicPr>
          <p:cNvPr id="7" name="Picture 6">
            <a:extLst>
              <a:ext uri="{FF2B5EF4-FFF2-40B4-BE49-F238E27FC236}">
                <a16:creationId xmlns:a16="http://schemas.microsoft.com/office/drawing/2014/main" id="{2FA5811E-3193-BC90-4789-C9D55C247D40}"/>
              </a:ext>
            </a:extLst>
          </p:cNvPr>
          <p:cNvPicPr>
            <a:picLocks noChangeAspect="1"/>
          </p:cNvPicPr>
          <p:nvPr/>
        </p:nvPicPr>
        <p:blipFill>
          <a:blip r:embed="rId3"/>
          <a:srcRect l="2178" r="4233"/>
          <a:stretch/>
        </p:blipFill>
        <p:spPr>
          <a:xfrm>
            <a:off x="6096000" y="1197081"/>
            <a:ext cx="6012374" cy="4818187"/>
          </a:xfrm>
          <a:prstGeom prst="rect">
            <a:avLst/>
          </a:prstGeom>
        </p:spPr>
      </p:pic>
      <p:sp>
        <p:nvSpPr>
          <p:cNvPr id="8" name="TextBox 7">
            <a:extLst>
              <a:ext uri="{FF2B5EF4-FFF2-40B4-BE49-F238E27FC236}">
                <a16:creationId xmlns:a16="http://schemas.microsoft.com/office/drawing/2014/main" id="{1A80E230-F6CD-6633-7E73-DD29BBB55B98}"/>
              </a:ext>
            </a:extLst>
          </p:cNvPr>
          <p:cNvSpPr txBox="1"/>
          <p:nvPr/>
        </p:nvSpPr>
        <p:spPr>
          <a:xfrm>
            <a:off x="2986174" y="6059606"/>
            <a:ext cx="4481227" cy="369332"/>
          </a:xfrm>
          <a:prstGeom prst="rect">
            <a:avLst/>
          </a:prstGeom>
          <a:noFill/>
        </p:spPr>
        <p:txBody>
          <a:bodyPr wrap="none" rtlCol="0">
            <a:spAutoFit/>
          </a:bodyPr>
          <a:lstStyle/>
          <a:p>
            <a:r>
              <a:rPr lang="en-US" dirty="0">
                <a:solidFill>
                  <a:schemeClr val="tx2">
                    <a:lumMod val="90000"/>
                    <a:lumOff val="10000"/>
                  </a:schemeClr>
                </a:solidFill>
              </a:rPr>
              <a:t>Preliminary results in Reservoir (do not cite)</a:t>
            </a:r>
          </a:p>
        </p:txBody>
      </p:sp>
    </p:spTree>
    <p:extLst>
      <p:ext uri="{BB962C8B-B14F-4D97-AF65-F5344CB8AC3E}">
        <p14:creationId xmlns:p14="http://schemas.microsoft.com/office/powerpoint/2010/main" val="1779408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F10FB7-591D-4140-8870-41772BA39313}"/>
              </a:ext>
            </a:extLst>
          </p:cNvPr>
          <p:cNvSpPr>
            <a:spLocks noGrp="1"/>
          </p:cNvSpPr>
          <p:nvPr>
            <p:ph type="sldNum" sz="quarter" idx="10"/>
          </p:nvPr>
        </p:nvSpPr>
        <p:spPr/>
        <p:txBody>
          <a:bodyPr/>
          <a:lstStyle/>
          <a:p>
            <a:pPr>
              <a:defRPr/>
            </a:pPr>
            <a:fld id="{633AD7DD-8889-40EE-AB37-66A654BC2EEA}" type="slidenum">
              <a:rPr lang="en-US" smtClean="0"/>
              <a:pPr>
                <a:defRPr/>
              </a:pPr>
              <a:t>3</a:t>
            </a:fld>
            <a:endParaRPr lang="en-US"/>
          </a:p>
        </p:txBody>
      </p:sp>
      <p:pic>
        <p:nvPicPr>
          <p:cNvPr id="3" name="Picture 2">
            <a:extLst>
              <a:ext uri="{FF2B5EF4-FFF2-40B4-BE49-F238E27FC236}">
                <a16:creationId xmlns:a16="http://schemas.microsoft.com/office/drawing/2014/main" id="{45AFD69E-1B47-420E-9C3D-4C71489091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1" y="509942"/>
            <a:ext cx="8229600" cy="6362054"/>
          </a:xfrm>
          <a:prstGeom prst="rect">
            <a:avLst/>
          </a:prstGeom>
        </p:spPr>
      </p:pic>
      <p:sp>
        <p:nvSpPr>
          <p:cNvPr id="4" name="Content Placeholder 3">
            <a:extLst>
              <a:ext uri="{FF2B5EF4-FFF2-40B4-BE49-F238E27FC236}">
                <a16:creationId xmlns:a16="http://schemas.microsoft.com/office/drawing/2014/main" id="{90AD934F-9B41-4657-85A1-2BE5981EF533}"/>
              </a:ext>
            </a:extLst>
          </p:cNvPr>
          <p:cNvSpPr txBox="1">
            <a:spLocks/>
          </p:cNvSpPr>
          <p:nvPr/>
        </p:nvSpPr>
        <p:spPr>
          <a:xfrm>
            <a:off x="1436639" y="77071"/>
            <a:ext cx="10607040" cy="804315"/>
          </a:xfrm>
          <a:prstGeom prst="rect">
            <a:avLst/>
          </a:prstGeom>
        </p:spPr>
        <p:txBody>
          <a:bodyPr/>
          <a:lstStyle>
            <a:lvl1pPr marL="228600" indent="-228600" algn="l" defTabSz="914400" rtl="0" eaLnBrk="1" latinLnBrk="0" hangingPunct="1">
              <a:lnSpc>
                <a:spcPct val="90000"/>
              </a:lnSpc>
              <a:spcBef>
                <a:spcPts val="1800"/>
              </a:spcBef>
              <a:buSzPct val="90000"/>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SzPct val="90000"/>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SzPct val="90000"/>
              <a:buFont typeface="Arial" pitchFamily="34" charset="0"/>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800"/>
              </a:spcBef>
              <a:buSzPct val="90000"/>
              <a:buFont typeface="Arial" pitchFamily="34" charset="0"/>
              <a:buChar char="▪"/>
              <a:defRPr sz="1400" kern="1200">
                <a:solidFill>
                  <a:schemeClr val="tx1"/>
                </a:solidFill>
                <a:latin typeface="+mn-lt"/>
                <a:ea typeface="+mn-ea"/>
                <a:cs typeface="+mn-cs"/>
              </a:defRPr>
            </a:lvl4pPr>
            <a:lvl5pPr marL="12344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5pPr>
            <a:lvl6pPr marL="14630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6pPr>
            <a:lvl7pPr marL="16916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7pPr>
            <a:lvl8pPr marL="19202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9pPr>
          </a:lstStyle>
          <a:p>
            <a:pPr marL="0" indent="0" algn="r">
              <a:buFont typeface="Arial" pitchFamily="34" charset="0"/>
              <a:buNone/>
            </a:pPr>
            <a:r>
              <a:rPr lang="en-US" sz="3600" b="1" dirty="0">
                <a:solidFill>
                  <a:srgbClr val="002060"/>
                </a:solidFill>
              </a:rPr>
              <a:t>Preface: Gold King Mine</a:t>
            </a:r>
          </a:p>
        </p:txBody>
      </p:sp>
    </p:spTree>
    <p:extLst>
      <p:ext uri="{BB962C8B-B14F-4D97-AF65-F5344CB8AC3E}">
        <p14:creationId xmlns:p14="http://schemas.microsoft.com/office/powerpoint/2010/main" val="25037255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E5B80-483F-9131-5A8A-B9C0271F9BCE}"/>
              </a:ext>
            </a:extLst>
          </p:cNvPr>
          <p:cNvSpPr>
            <a:spLocks noGrp="1"/>
          </p:cNvSpPr>
          <p:nvPr>
            <p:ph type="title"/>
          </p:nvPr>
        </p:nvSpPr>
        <p:spPr>
          <a:xfrm>
            <a:off x="0" y="0"/>
            <a:ext cx="11836400" cy="1325563"/>
          </a:xfrm>
        </p:spPr>
        <p:txBody>
          <a:bodyPr/>
          <a:lstStyle/>
          <a:p>
            <a:r>
              <a:rPr lang="en-US" dirty="0">
                <a:solidFill>
                  <a:srgbClr val="002060"/>
                </a:solidFill>
              </a:rPr>
              <a:t>Carbon-based Nanomaterials in Freshwaters</a:t>
            </a:r>
          </a:p>
        </p:txBody>
      </p:sp>
      <p:pic>
        <p:nvPicPr>
          <p:cNvPr id="4" name="Picture 3">
            <a:extLst>
              <a:ext uri="{FF2B5EF4-FFF2-40B4-BE49-F238E27FC236}">
                <a16:creationId xmlns:a16="http://schemas.microsoft.com/office/drawing/2014/main" id="{67AE56C2-8136-D801-127C-FDDE55BFC9A9}"/>
              </a:ext>
            </a:extLst>
          </p:cNvPr>
          <p:cNvPicPr>
            <a:picLocks noChangeAspect="1"/>
          </p:cNvPicPr>
          <p:nvPr/>
        </p:nvPicPr>
        <p:blipFill>
          <a:blip r:embed="rId2"/>
          <a:stretch>
            <a:fillRect/>
          </a:stretch>
        </p:blipFill>
        <p:spPr>
          <a:xfrm>
            <a:off x="30229" y="4060109"/>
            <a:ext cx="6350101" cy="2248817"/>
          </a:xfrm>
          <a:prstGeom prst="rect">
            <a:avLst/>
          </a:prstGeom>
        </p:spPr>
      </p:pic>
      <p:sp>
        <p:nvSpPr>
          <p:cNvPr id="5" name="TextBox 4">
            <a:extLst>
              <a:ext uri="{FF2B5EF4-FFF2-40B4-BE49-F238E27FC236}">
                <a16:creationId xmlns:a16="http://schemas.microsoft.com/office/drawing/2014/main" id="{D460790C-B280-D76E-4119-D6D11E54F118}"/>
              </a:ext>
            </a:extLst>
          </p:cNvPr>
          <p:cNvSpPr txBox="1"/>
          <p:nvPr/>
        </p:nvSpPr>
        <p:spPr>
          <a:xfrm>
            <a:off x="30230" y="1157546"/>
            <a:ext cx="6466104" cy="3154710"/>
          </a:xfrm>
          <a:prstGeom prst="rect">
            <a:avLst/>
          </a:prstGeom>
          <a:noFill/>
        </p:spPr>
        <p:txBody>
          <a:bodyPr wrap="square" rtlCol="0">
            <a:spAutoFit/>
          </a:bodyPr>
          <a:lstStyle/>
          <a:p>
            <a:r>
              <a:rPr lang="en-US" sz="2000" dirty="0">
                <a:solidFill>
                  <a:srgbClr val="333399"/>
                </a:solidFill>
              </a:rPr>
              <a:t>Hypothetical Release of Multi-Walled Carbon Nanotubes(MWCNT) and Graphene Oxide (GO) (0.1 kg/d)</a:t>
            </a:r>
          </a:p>
          <a:p>
            <a:endParaRPr lang="en-US" sz="1100" dirty="0">
              <a:solidFill>
                <a:srgbClr val="333399"/>
              </a:solidFill>
            </a:endParaRPr>
          </a:p>
          <a:p>
            <a:r>
              <a:rPr lang="en-US" sz="2000" dirty="0">
                <a:solidFill>
                  <a:srgbClr val="333399"/>
                </a:solidFill>
              </a:rPr>
              <a:t>Sites:</a:t>
            </a:r>
          </a:p>
          <a:p>
            <a:r>
              <a:rPr lang="en-US" sz="2000" dirty="0">
                <a:solidFill>
                  <a:srgbClr val="333399"/>
                </a:solidFill>
              </a:rPr>
              <a:t>Lake Waccamaw, NC – well mixed, wetland lake</a:t>
            </a:r>
          </a:p>
          <a:p>
            <a:r>
              <a:rPr lang="en-US" sz="2000" dirty="0">
                <a:solidFill>
                  <a:srgbClr val="333399"/>
                </a:solidFill>
              </a:rPr>
              <a:t>Lake Barco, FL – seepage lake</a:t>
            </a:r>
          </a:p>
          <a:p>
            <a:r>
              <a:rPr lang="en-US" sz="2000" dirty="0">
                <a:solidFill>
                  <a:srgbClr val="333399"/>
                </a:solidFill>
              </a:rPr>
              <a:t>Brier Creek, GA – coastal plans river</a:t>
            </a:r>
          </a:p>
          <a:p>
            <a:r>
              <a:rPr lang="en-US" sz="2000" dirty="0">
                <a:solidFill>
                  <a:srgbClr val="333399"/>
                </a:solidFill>
              </a:rPr>
              <a:t>Yadkin River, NC – piedmont river</a:t>
            </a:r>
          </a:p>
          <a:p>
            <a:endParaRPr lang="en-US" sz="2400" dirty="0">
              <a:solidFill>
                <a:srgbClr val="333399"/>
              </a:solidFill>
            </a:endParaRPr>
          </a:p>
          <a:p>
            <a:endParaRPr lang="en-US" sz="2400" dirty="0">
              <a:solidFill>
                <a:srgbClr val="333399"/>
              </a:solidFill>
            </a:endParaRPr>
          </a:p>
        </p:txBody>
      </p:sp>
      <p:pic>
        <p:nvPicPr>
          <p:cNvPr id="6" name="Picture 5">
            <a:extLst>
              <a:ext uri="{FF2B5EF4-FFF2-40B4-BE49-F238E27FC236}">
                <a16:creationId xmlns:a16="http://schemas.microsoft.com/office/drawing/2014/main" id="{63403679-6617-CC71-98CD-49C5E9CDDE77}"/>
              </a:ext>
            </a:extLst>
          </p:cNvPr>
          <p:cNvPicPr>
            <a:picLocks noChangeAspect="1"/>
          </p:cNvPicPr>
          <p:nvPr/>
        </p:nvPicPr>
        <p:blipFill>
          <a:blip r:embed="rId3"/>
          <a:stretch>
            <a:fillRect/>
          </a:stretch>
        </p:blipFill>
        <p:spPr>
          <a:xfrm>
            <a:off x="6380330" y="1052873"/>
            <a:ext cx="5811670" cy="5805127"/>
          </a:xfrm>
          <a:prstGeom prst="rect">
            <a:avLst/>
          </a:prstGeom>
        </p:spPr>
      </p:pic>
    </p:spTree>
    <p:extLst>
      <p:ext uri="{BB962C8B-B14F-4D97-AF65-F5344CB8AC3E}">
        <p14:creationId xmlns:p14="http://schemas.microsoft.com/office/powerpoint/2010/main" val="12444361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CF8D1368-E199-9EF3-49D7-7AB99AF506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82" y="562320"/>
            <a:ext cx="5610225" cy="53149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4972B0F-25AA-50A2-C988-3592774AD4BC}"/>
              </a:ext>
            </a:extLst>
          </p:cNvPr>
          <p:cNvSpPr txBox="1"/>
          <p:nvPr/>
        </p:nvSpPr>
        <p:spPr>
          <a:xfrm>
            <a:off x="5943600" y="819926"/>
            <a:ext cx="6151418" cy="3046988"/>
          </a:xfrm>
          <a:prstGeom prst="rect">
            <a:avLst/>
          </a:prstGeom>
          <a:noFill/>
        </p:spPr>
        <p:txBody>
          <a:bodyPr wrap="square">
            <a:spAutoFit/>
          </a:bodyPr>
          <a:lstStyle/>
          <a:p>
            <a:r>
              <a:rPr lang="en-US" sz="2400" b="0" i="0" dirty="0">
                <a:solidFill>
                  <a:srgbClr val="002060"/>
                </a:solidFill>
                <a:effectLst/>
                <a:latin typeface="Roboto" panose="02000000000000000000" pitchFamily="2" charset="0"/>
              </a:rPr>
              <a:t>PFAS (per- and polyfluoroalkyl substances)</a:t>
            </a:r>
          </a:p>
          <a:p>
            <a:r>
              <a:rPr lang="en-US" sz="2400" b="0" i="0" dirty="0">
                <a:solidFill>
                  <a:srgbClr val="002060"/>
                </a:solidFill>
                <a:effectLst/>
                <a:latin typeface="Roboto" panose="02000000000000000000" pitchFamily="2" charset="0"/>
              </a:rPr>
              <a:t> </a:t>
            </a:r>
          </a:p>
          <a:p>
            <a:pPr marL="342900" indent="-342900">
              <a:buFont typeface="Arial" panose="020B0604020202020204" pitchFamily="34" charset="0"/>
              <a:buChar char="•"/>
            </a:pPr>
            <a:r>
              <a:rPr lang="en-US" sz="2400" b="0" i="0" dirty="0">
                <a:solidFill>
                  <a:srgbClr val="002060"/>
                </a:solidFill>
                <a:effectLst/>
                <a:latin typeface="Roboto" panose="02000000000000000000" pitchFamily="2" charset="0"/>
              </a:rPr>
              <a:t>perfluoroalkyl acids, </a:t>
            </a:r>
          </a:p>
          <a:p>
            <a:pPr marL="342900" indent="-342900">
              <a:buFont typeface="Arial" panose="020B0604020202020204" pitchFamily="34" charset="0"/>
              <a:buChar char="•"/>
            </a:pPr>
            <a:r>
              <a:rPr lang="en-US" sz="2400" b="0" i="0" dirty="0" err="1">
                <a:solidFill>
                  <a:srgbClr val="002060"/>
                </a:solidFill>
                <a:effectLst/>
                <a:latin typeface="Roboto" panose="02000000000000000000" pitchFamily="2" charset="0"/>
              </a:rPr>
              <a:t>perfluoroalkylether</a:t>
            </a:r>
            <a:r>
              <a:rPr lang="en-US" sz="2400" b="0" i="0" dirty="0">
                <a:solidFill>
                  <a:srgbClr val="002060"/>
                </a:solidFill>
                <a:effectLst/>
                <a:latin typeface="Roboto" panose="02000000000000000000" pitchFamily="2" charset="0"/>
              </a:rPr>
              <a:t> acids, </a:t>
            </a:r>
          </a:p>
          <a:p>
            <a:pPr marL="800100" lvl="1" indent="-342900">
              <a:buFont typeface="Arial" panose="020B0604020202020204" pitchFamily="34" charset="0"/>
              <a:buChar char="•"/>
            </a:pPr>
            <a:r>
              <a:rPr lang="en-US" sz="2400" b="0" i="0" dirty="0">
                <a:solidFill>
                  <a:srgbClr val="002060"/>
                </a:solidFill>
                <a:effectLst/>
                <a:latin typeface="Roboto" panose="02000000000000000000" pitchFamily="2" charset="0"/>
              </a:rPr>
              <a:t>and their precursors </a:t>
            </a:r>
          </a:p>
          <a:p>
            <a:pPr marL="342900" indent="-342900">
              <a:buFont typeface="Arial" panose="020B0604020202020204" pitchFamily="34" charset="0"/>
              <a:buChar char="•"/>
            </a:pPr>
            <a:r>
              <a:rPr lang="en-US" sz="2400" b="0" i="0" dirty="0">
                <a:solidFill>
                  <a:srgbClr val="002060"/>
                </a:solidFill>
                <a:effectLst/>
                <a:latin typeface="Roboto" panose="02000000000000000000" pitchFamily="2" charset="0"/>
              </a:rPr>
              <a:t>fluoropolymers,</a:t>
            </a:r>
          </a:p>
          <a:p>
            <a:pPr marL="342900" indent="-342900">
              <a:buFont typeface="Arial" panose="020B0604020202020204" pitchFamily="34" charset="0"/>
              <a:buChar char="•"/>
            </a:pPr>
            <a:r>
              <a:rPr lang="en-US" sz="2400" b="0" i="0" dirty="0" err="1">
                <a:solidFill>
                  <a:srgbClr val="002060"/>
                </a:solidFill>
                <a:effectLst/>
                <a:latin typeface="Roboto" panose="02000000000000000000" pitchFamily="2" charset="0"/>
              </a:rPr>
              <a:t>perfluoropolyethers</a:t>
            </a:r>
            <a:r>
              <a:rPr lang="en-US" sz="2400" b="0" i="0" dirty="0">
                <a:solidFill>
                  <a:srgbClr val="002060"/>
                </a:solidFill>
                <a:effectLst/>
                <a:latin typeface="Roboto" panose="02000000000000000000" pitchFamily="2" charset="0"/>
              </a:rPr>
              <a:t>; </a:t>
            </a:r>
          </a:p>
          <a:p>
            <a:pPr marL="342900" indent="-342900">
              <a:buFont typeface="Arial" panose="020B0604020202020204" pitchFamily="34" charset="0"/>
              <a:buChar char="•"/>
            </a:pPr>
            <a:r>
              <a:rPr lang="en-US" sz="2400" b="0" i="0" dirty="0">
                <a:solidFill>
                  <a:srgbClr val="002060"/>
                </a:solidFill>
                <a:effectLst/>
                <a:latin typeface="Roboto" panose="02000000000000000000" pitchFamily="2" charset="0"/>
              </a:rPr>
              <a:t>and other PFAS</a:t>
            </a:r>
            <a:endParaRPr lang="en-US" sz="2400" dirty="0">
              <a:solidFill>
                <a:srgbClr val="002060"/>
              </a:solidFill>
            </a:endParaRPr>
          </a:p>
        </p:txBody>
      </p:sp>
      <p:sp>
        <p:nvSpPr>
          <p:cNvPr id="2" name="TextBox 1">
            <a:extLst>
              <a:ext uri="{FF2B5EF4-FFF2-40B4-BE49-F238E27FC236}">
                <a16:creationId xmlns:a16="http://schemas.microsoft.com/office/drawing/2014/main" id="{15F3E455-598C-62DD-ADEE-92F4BD343B51}"/>
              </a:ext>
            </a:extLst>
          </p:cNvPr>
          <p:cNvSpPr txBox="1"/>
          <p:nvPr/>
        </p:nvSpPr>
        <p:spPr>
          <a:xfrm>
            <a:off x="96982" y="5995859"/>
            <a:ext cx="6306452" cy="738664"/>
          </a:xfrm>
          <a:prstGeom prst="rect">
            <a:avLst/>
          </a:prstGeom>
          <a:noFill/>
        </p:spPr>
        <p:txBody>
          <a:bodyPr wrap="square" rtlCol="0">
            <a:spAutoFit/>
          </a:bodyPr>
          <a:lstStyle/>
          <a:p>
            <a:pPr algn="l"/>
            <a:r>
              <a:rPr lang="en-US" sz="1400" b="0" i="0" dirty="0">
                <a:solidFill>
                  <a:srgbClr val="002060"/>
                </a:solidFill>
                <a:effectLst/>
                <a:latin typeface="Roboto" panose="02000000000000000000" pitchFamily="2" charset="0"/>
              </a:rPr>
              <a:t>Kwiatkowski et </a:t>
            </a:r>
            <a:r>
              <a:rPr lang="en-US" sz="1400" dirty="0">
                <a:solidFill>
                  <a:srgbClr val="002060"/>
                </a:solidFill>
                <a:latin typeface="Roboto" panose="02000000000000000000" pitchFamily="2" charset="0"/>
              </a:rPr>
              <a:t>al. 2020. Scientific Basis for Managing PFAS as a Chemical Class. </a:t>
            </a:r>
            <a:r>
              <a:rPr lang="en-US" sz="1400" b="0" i="1" dirty="0">
                <a:solidFill>
                  <a:srgbClr val="002060"/>
                </a:solidFill>
                <a:effectLst/>
                <a:latin typeface="Roboto" panose="02000000000000000000" pitchFamily="2" charset="0"/>
              </a:rPr>
              <a:t>Environmental Science &amp; Technology Letters</a:t>
            </a:r>
            <a:r>
              <a:rPr lang="en-US" sz="1400" b="0" i="0" dirty="0">
                <a:solidFill>
                  <a:srgbClr val="002060"/>
                </a:solidFill>
                <a:effectLst/>
                <a:latin typeface="Roboto" panose="02000000000000000000" pitchFamily="2" charset="0"/>
              </a:rPr>
              <a:t>  </a:t>
            </a:r>
            <a:r>
              <a:rPr lang="en-US" sz="1400" b="0" i="1" dirty="0">
                <a:solidFill>
                  <a:srgbClr val="002060"/>
                </a:solidFill>
                <a:effectLst/>
                <a:latin typeface="Roboto" panose="02000000000000000000" pitchFamily="2" charset="0"/>
              </a:rPr>
              <a:t>7</a:t>
            </a:r>
            <a:r>
              <a:rPr lang="en-US" sz="1400" b="0" i="0" dirty="0">
                <a:solidFill>
                  <a:srgbClr val="002060"/>
                </a:solidFill>
                <a:effectLst/>
                <a:latin typeface="Roboto" panose="02000000000000000000" pitchFamily="2" charset="0"/>
              </a:rPr>
              <a:t> (8), 532-543. DOI: 10.1021/acs.estlett.0c00255</a:t>
            </a:r>
            <a:endParaRPr lang="en-US" sz="1400" dirty="0">
              <a:solidFill>
                <a:srgbClr val="002060"/>
              </a:solidFill>
            </a:endParaRPr>
          </a:p>
        </p:txBody>
      </p:sp>
    </p:spTree>
    <p:extLst>
      <p:ext uri="{BB962C8B-B14F-4D97-AF65-F5344CB8AC3E}">
        <p14:creationId xmlns:p14="http://schemas.microsoft.com/office/powerpoint/2010/main" val="5089909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985557E9-5440-780F-6A8D-D6ACD5E4BE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463" y="0"/>
            <a:ext cx="102425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0251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3E32925-AE5C-3A68-3BAD-5EAA2B579C74}"/>
              </a:ext>
            </a:extLst>
          </p:cNvPr>
          <p:cNvSpPr/>
          <p:nvPr/>
        </p:nvSpPr>
        <p:spPr>
          <a:xfrm rot="16200000">
            <a:off x="1531621" y="528550"/>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C6EAF8E-80C2-05DC-9CFE-55A663C55D95}"/>
              </a:ext>
            </a:extLst>
          </p:cNvPr>
          <p:cNvSpPr/>
          <p:nvPr/>
        </p:nvSpPr>
        <p:spPr>
          <a:xfrm rot="16200000">
            <a:off x="4766311" y="528549"/>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DEB9BBF-6CE3-70AE-9A5A-868D97B67377}"/>
              </a:ext>
            </a:extLst>
          </p:cNvPr>
          <p:cNvSpPr/>
          <p:nvPr/>
        </p:nvSpPr>
        <p:spPr>
          <a:xfrm rot="16200000">
            <a:off x="3084196" y="528549"/>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872288A-A711-BAB9-E0BE-A06C1888AB2B}"/>
              </a:ext>
            </a:extLst>
          </p:cNvPr>
          <p:cNvSpPr/>
          <p:nvPr/>
        </p:nvSpPr>
        <p:spPr>
          <a:xfrm rot="16200000">
            <a:off x="6355081" y="528548"/>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BD07887-828F-05FF-36BB-BE1BA02BE25A}"/>
              </a:ext>
            </a:extLst>
          </p:cNvPr>
          <p:cNvSpPr/>
          <p:nvPr/>
        </p:nvSpPr>
        <p:spPr>
          <a:xfrm rot="16200000">
            <a:off x="8267698" y="162876"/>
            <a:ext cx="1192534" cy="247459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998672-0785-F40C-C670-C56F91E95E91}"/>
              </a:ext>
            </a:extLst>
          </p:cNvPr>
          <p:cNvSpPr/>
          <p:nvPr/>
        </p:nvSpPr>
        <p:spPr>
          <a:xfrm rot="16200000">
            <a:off x="1672245" y="1155464"/>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DB0E889-3DF5-62E5-88D2-715B775A3CED}"/>
              </a:ext>
            </a:extLst>
          </p:cNvPr>
          <p:cNvSpPr/>
          <p:nvPr/>
        </p:nvSpPr>
        <p:spPr>
          <a:xfrm rot="16200000">
            <a:off x="6518911" y="1155464"/>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6995814-5FF2-35D3-6FAE-BD9777A3BE7D}"/>
              </a:ext>
            </a:extLst>
          </p:cNvPr>
          <p:cNvSpPr/>
          <p:nvPr/>
        </p:nvSpPr>
        <p:spPr>
          <a:xfrm rot="16200000">
            <a:off x="4930141" y="1132606"/>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222F92C-ADE3-C997-7EFA-EEE1FA6AB891}"/>
              </a:ext>
            </a:extLst>
          </p:cNvPr>
          <p:cNvSpPr/>
          <p:nvPr/>
        </p:nvSpPr>
        <p:spPr>
          <a:xfrm rot="16200000">
            <a:off x="3223261" y="1132606"/>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43B0C25-1FF4-9CBC-F867-944DD5AE821F}"/>
              </a:ext>
            </a:extLst>
          </p:cNvPr>
          <p:cNvSpPr/>
          <p:nvPr/>
        </p:nvSpPr>
        <p:spPr>
          <a:xfrm rot="16200000">
            <a:off x="8767113" y="1085633"/>
            <a:ext cx="236567" cy="2460308"/>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41352BA-215D-25AD-7AFC-9B22555D3862}"/>
              </a:ext>
            </a:extLst>
          </p:cNvPr>
          <p:cNvSpPr/>
          <p:nvPr/>
        </p:nvSpPr>
        <p:spPr>
          <a:xfrm rot="16200000">
            <a:off x="1672245" y="1671552"/>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1A87E95-429E-6274-6BE2-4438F5E6C980}"/>
              </a:ext>
            </a:extLst>
          </p:cNvPr>
          <p:cNvSpPr/>
          <p:nvPr/>
        </p:nvSpPr>
        <p:spPr>
          <a:xfrm rot="16200000">
            <a:off x="6518911" y="1704282"/>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283346B6-1A6C-83EB-4976-BDB40CE6FEE0}"/>
              </a:ext>
            </a:extLst>
          </p:cNvPr>
          <p:cNvSpPr/>
          <p:nvPr/>
        </p:nvSpPr>
        <p:spPr>
          <a:xfrm rot="16200000">
            <a:off x="4930141" y="1686790"/>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3B7179E-AB84-3EF0-87F8-5E2FAB79A8D9}"/>
              </a:ext>
            </a:extLst>
          </p:cNvPr>
          <p:cNvSpPr/>
          <p:nvPr/>
        </p:nvSpPr>
        <p:spPr>
          <a:xfrm rot="16200000">
            <a:off x="3223261" y="1686791"/>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ED11B44-9BCD-BD47-45A9-A6EBE6DC7897}"/>
              </a:ext>
            </a:extLst>
          </p:cNvPr>
          <p:cNvSpPr/>
          <p:nvPr/>
        </p:nvSpPr>
        <p:spPr>
          <a:xfrm rot="16200000">
            <a:off x="8719012" y="1557076"/>
            <a:ext cx="318481" cy="2474596"/>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rrow: Right 34">
            <a:extLst>
              <a:ext uri="{FF2B5EF4-FFF2-40B4-BE49-F238E27FC236}">
                <a16:creationId xmlns:a16="http://schemas.microsoft.com/office/drawing/2014/main" id="{7C179EF0-71D6-2DFD-53AA-C9C5A39427C7}"/>
              </a:ext>
            </a:extLst>
          </p:cNvPr>
          <p:cNvSpPr/>
          <p:nvPr/>
        </p:nvSpPr>
        <p:spPr>
          <a:xfrm>
            <a:off x="525088" y="940547"/>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Right 35">
            <a:extLst>
              <a:ext uri="{FF2B5EF4-FFF2-40B4-BE49-F238E27FC236}">
                <a16:creationId xmlns:a16="http://schemas.microsoft.com/office/drawing/2014/main" id="{C7CBEF68-19C2-185F-5FDD-A51A42C05D70}"/>
              </a:ext>
            </a:extLst>
          </p:cNvPr>
          <p:cNvSpPr/>
          <p:nvPr/>
        </p:nvSpPr>
        <p:spPr>
          <a:xfrm>
            <a:off x="2258639" y="951626"/>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Right 36">
            <a:extLst>
              <a:ext uri="{FF2B5EF4-FFF2-40B4-BE49-F238E27FC236}">
                <a16:creationId xmlns:a16="http://schemas.microsoft.com/office/drawing/2014/main" id="{DBB52229-5E31-D4E2-6C89-7A51A88A1F9E}"/>
              </a:ext>
            </a:extLst>
          </p:cNvPr>
          <p:cNvSpPr/>
          <p:nvPr/>
        </p:nvSpPr>
        <p:spPr>
          <a:xfrm>
            <a:off x="3906637" y="940546"/>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Right 37">
            <a:extLst>
              <a:ext uri="{FF2B5EF4-FFF2-40B4-BE49-F238E27FC236}">
                <a16:creationId xmlns:a16="http://schemas.microsoft.com/office/drawing/2014/main" id="{745626E3-0D8A-E399-8A69-805D498928B5}"/>
              </a:ext>
            </a:extLst>
          </p:cNvPr>
          <p:cNvSpPr/>
          <p:nvPr/>
        </p:nvSpPr>
        <p:spPr>
          <a:xfrm>
            <a:off x="5432195" y="951626"/>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Right 38">
            <a:extLst>
              <a:ext uri="{FF2B5EF4-FFF2-40B4-BE49-F238E27FC236}">
                <a16:creationId xmlns:a16="http://schemas.microsoft.com/office/drawing/2014/main" id="{2442BCD7-DBA8-DE57-EE37-C09F17F2BB0C}"/>
              </a:ext>
            </a:extLst>
          </p:cNvPr>
          <p:cNvSpPr/>
          <p:nvPr/>
        </p:nvSpPr>
        <p:spPr>
          <a:xfrm>
            <a:off x="7084003" y="940545"/>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Right 39">
            <a:extLst>
              <a:ext uri="{FF2B5EF4-FFF2-40B4-BE49-F238E27FC236}">
                <a16:creationId xmlns:a16="http://schemas.microsoft.com/office/drawing/2014/main" id="{876C9E8A-CDC5-B339-0D00-65F65F5FDA7D}"/>
              </a:ext>
            </a:extLst>
          </p:cNvPr>
          <p:cNvSpPr/>
          <p:nvPr/>
        </p:nvSpPr>
        <p:spPr>
          <a:xfrm>
            <a:off x="9895091" y="940544"/>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rrow: Up-Down 40">
            <a:extLst>
              <a:ext uri="{FF2B5EF4-FFF2-40B4-BE49-F238E27FC236}">
                <a16:creationId xmlns:a16="http://schemas.microsoft.com/office/drawing/2014/main" id="{D27E53D8-C3DD-F122-67CE-CFEE2B69D2C8}"/>
              </a:ext>
            </a:extLst>
          </p:cNvPr>
          <p:cNvSpPr/>
          <p:nvPr/>
        </p:nvSpPr>
        <p:spPr>
          <a:xfrm>
            <a:off x="1707272" y="1314961"/>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rrow: Up-Down 41">
            <a:extLst>
              <a:ext uri="{FF2B5EF4-FFF2-40B4-BE49-F238E27FC236}">
                <a16:creationId xmlns:a16="http://schemas.microsoft.com/office/drawing/2014/main" id="{AAC7D7F2-EA9F-E095-41AF-1BAC195937F2}"/>
              </a:ext>
            </a:extLst>
          </p:cNvPr>
          <p:cNvSpPr/>
          <p:nvPr/>
        </p:nvSpPr>
        <p:spPr>
          <a:xfrm>
            <a:off x="8656147" y="1888891"/>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Arrow: Up-Down 42">
            <a:extLst>
              <a:ext uri="{FF2B5EF4-FFF2-40B4-BE49-F238E27FC236}">
                <a16:creationId xmlns:a16="http://schemas.microsoft.com/office/drawing/2014/main" id="{844DF714-D598-D86F-D32A-1DF2101F6F09}"/>
              </a:ext>
            </a:extLst>
          </p:cNvPr>
          <p:cNvSpPr/>
          <p:nvPr/>
        </p:nvSpPr>
        <p:spPr>
          <a:xfrm>
            <a:off x="6627495" y="1341462"/>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Arrow: Up-Down 43">
            <a:extLst>
              <a:ext uri="{FF2B5EF4-FFF2-40B4-BE49-F238E27FC236}">
                <a16:creationId xmlns:a16="http://schemas.microsoft.com/office/drawing/2014/main" id="{C415AFCE-758F-8B69-ABCF-26CC38011F5B}"/>
              </a:ext>
            </a:extLst>
          </p:cNvPr>
          <p:cNvSpPr/>
          <p:nvPr/>
        </p:nvSpPr>
        <p:spPr>
          <a:xfrm>
            <a:off x="4795665" y="1328470"/>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Up-Down 44">
            <a:extLst>
              <a:ext uri="{FF2B5EF4-FFF2-40B4-BE49-F238E27FC236}">
                <a16:creationId xmlns:a16="http://schemas.microsoft.com/office/drawing/2014/main" id="{2A3F79D0-B70F-3C9A-4436-821919A5562E}"/>
              </a:ext>
            </a:extLst>
          </p:cNvPr>
          <p:cNvSpPr/>
          <p:nvPr/>
        </p:nvSpPr>
        <p:spPr>
          <a:xfrm>
            <a:off x="3285478" y="1330034"/>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rrow: Up-Down 45">
            <a:extLst>
              <a:ext uri="{FF2B5EF4-FFF2-40B4-BE49-F238E27FC236}">
                <a16:creationId xmlns:a16="http://schemas.microsoft.com/office/drawing/2014/main" id="{35202173-952C-DF6F-2E4D-399F8466C8A4}"/>
              </a:ext>
            </a:extLst>
          </p:cNvPr>
          <p:cNvSpPr/>
          <p:nvPr/>
        </p:nvSpPr>
        <p:spPr>
          <a:xfrm>
            <a:off x="1678742" y="1910368"/>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Arrow: Up-Down 46">
            <a:extLst>
              <a:ext uri="{FF2B5EF4-FFF2-40B4-BE49-F238E27FC236}">
                <a16:creationId xmlns:a16="http://schemas.microsoft.com/office/drawing/2014/main" id="{AFD2355A-25AA-5114-EDF5-106B3782C506}"/>
              </a:ext>
            </a:extLst>
          </p:cNvPr>
          <p:cNvSpPr/>
          <p:nvPr/>
        </p:nvSpPr>
        <p:spPr>
          <a:xfrm>
            <a:off x="6624465" y="1840742"/>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rrow: Up-Down 47">
            <a:extLst>
              <a:ext uri="{FF2B5EF4-FFF2-40B4-BE49-F238E27FC236}">
                <a16:creationId xmlns:a16="http://schemas.microsoft.com/office/drawing/2014/main" id="{16BD2890-148A-E83F-1DF0-A5A994D87779}"/>
              </a:ext>
            </a:extLst>
          </p:cNvPr>
          <p:cNvSpPr/>
          <p:nvPr/>
        </p:nvSpPr>
        <p:spPr>
          <a:xfrm>
            <a:off x="4795665" y="1813724"/>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Up-Down 48">
            <a:extLst>
              <a:ext uri="{FF2B5EF4-FFF2-40B4-BE49-F238E27FC236}">
                <a16:creationId xmlns:a16="http://schemas.microsoft.com/office/drawing/2014/main" id="{EAE212E7-FFB8-6313-7F74-98AB56E1F805}"/>
              </a:ext>
            </a:extLst>
          </p:cNvPr>
          <p:cNvSpPr/>
          <p:nvPr/>
        </p:nvSpPr>
        <p:spPr>
          <a:xfrm>
            <a:off x="3314529" y="1845593"/>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Arrow: Up-Down 49">
            <a:extLst>
              <a:ext uri="{FF2B5EF4-FFF2-40B4-BE49-F238E27FC236}">
                <a16:creationId xmlns:a16="http://schemas.microsoft.com/office/drawing/2014/main" id="{89C2EB55-86D6-1FAC-5C21-88875B1460F9}"/>
              </a:ext>
            </a:extLst>
          </p:cNvPr>
          <p:cNvSpPr/>
          <p:nvPr/>
        </p:nvSpPr>
        <p:spPr>
          <a:xfrm>
            <a:off x="8656147" y="2340639"/>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rrow: Down 50">
            <a:extLst>
              <a:ext uri="{FF2B5EF4-FFF2-40B4-BE49-F238E27FC236}">
                <a16:creationId xmlns:a16="http://schemas.microsoft.com/office/drawing/2014/main" id="{61F2AE2D-627D-A1D9-4BBB-82D2E5C92CFB}"/>
              </a:ext>
            </a:extLst>
          </p:cNvPr>
          <p:cNvSpPr/>
          <p:nvPr/>
        </p:nvSpPr>
        <p:spPr>
          <a:xfrm>
            <a:off x="1674848" y="2401943"/>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rrow: Down 51">
            <a:extLst>
              <a:ext uri="{FF2B5EF4-FFF2-40B4-BE49-F238E27FC236}">
                <a16:creationId xmlns:a16="http://schemas.microsoft.com/office/drawing/2014/main" id="{12E8CCFC-7A8A-57AE-24E0-022C59E9F782}"/>
              </a:ext>
            </a:extLst>
          </p:cNvPr>
          <p:cNvSpPr/>
          <p:nvPr/>
        </p:nvSpPr>
        <p:spPr>
          <a:xfrm>
            <a:off x="6621392" y="2388947"/>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rrow: Down 52">
            <a:extLst>
              <a:ext uri="{FF2B5EF4-FFF2-40B4-BE49-F238E27FC236}">
                <a16:creationId xmlns:a16="http://schemas.microsoft.com/office/drawing/2014/main" id="{FB52C437-9EB0-3A89-FF11-0E911FA71AC8}"/>
              </a:ext>
            </a:extLst>
          </p:cNvPr>
          <p:cNvSpPr/>
          <p:nvPr/>
        </p:nvSpPr>
        <p:spPr>
          <a:xfrm>
            <a:off x="4808047" y="2375361"/>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rrow: Down 53">
            <a:extLst>
              <a:ext uri="{FF2B5EF4-FFF2-40B4-BE49-F238E27FC236}">
                <a16:creationId xmlns:a16="http://schemas.microsoft.com/office/drawing/2014/main" id="{9395758C-BB36-22D0-B1AB-E7BF7C129098}"/>
              </a:ext>
            </a:extLst>
          </p:cNvPr>
          <p:cNvSpPr/>
          <p:nvPr/>
        </p:nvSpPr>
        <p:spPr>
          <a:xfrm>
            <a:off x="3325785" y="2361152"/>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rrow: Down 54">
            <a:extLst>
              <a:ext uri="{FF2B5EF4-FFF2-40B4-BE49-F238E27FC236}">
                <a16:creationId xmlns:a16="http://schemas.microsoft.com/office/drawing/2014/main" id="{771701F1-B7FF-94CB-C068-9075CC2EAEA8}"/>
              </a:ext>
            </a:extLst>
          </p:cNvPr>
          <p:cNvSpPr/>
          <p:nvPr/>
        </p:nvSpPr>
        <p:spPr>
          <a:xfrm>
            <a:off x="8675629" y="2860183"/>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23F30CC-8C7C-8BAB-0D52-3D6FDD485AB0}"/>
              </a:ext>
            </a:extLst>
          </p:cNvPr>
          <p:cNvSpPr txBox="1"/>
          <p:nvPr/>
        </p:nvSpPr>
        <p:spPr>
          <a:xfrm>
            <a:off x="8327297" y="196021"/>
            <a:ext cx="899285" cy="523220"/>
          </a:xfrm>
          <a:prstGeom prst="rect">
            <a:avLst/>
          </a:prstGeom>
          <a:noFill/>
        </p:spPr>
        <p:txBody>
          <a:bodyPr wrap="none" rtlCol="0">
            <a:spAutoFit/>
          </a:bodyPr>
          <a:lstStyle/>
          <a:p>
            <a:r>
              <a:rPr lang="en-US" sz="2800" dirty="0">
                <a:solidFill>
                  <a:srgbClr val="002060"/>
                </a:solidFill>
              </a:rPr>
              <a:t>Cove</a:t>
            </a:r>
          </a:p>
        </p:txBody>
      </p:sp>
      <p:sp>
        <p:nvSpPr>
          <p:cNvPr id="7" name="TextBox 6">
            <a:extLst>
              <a:ext uri="{FF2B5EF4-FFF2-40B4-BE49-F238E27FC236}">
                <a16:creationId xmlns:a16="http://schemas.microsoft.com/office/drawing/2014/main" id="{0FBCD0F7-2E79-9E47-08A5-0DB17AD9A4F1}"/>
              </a:ext>
            </a:extLst>
          </p:cNvPr>
          <p:cNvSpPr txBox="1"/>
          <p:nvPr/>
        </p:nvSpPr>
        <p:spPr>
          <a:xfrm>
            <a:off x="10747516" y="801306"/>
            <a:ext cx="706988" cy="523220"/>
          </a:xfrm>
          <a:prstGeom prst="rect">
            <a:avLst/>
          </a:prstGeom>
          <a:noFill/>
        </p:spPr>
        <p:txBody>
          <a:bodyPr wrap="none" rtlCol="0">
            <a:spAutoFit/>
          </a:bodyPr>
          <a:lstStyle/>
          <a:p>
            <a:r>
              <a:rPr lang="en-US" sz="2800" dirty="0">
                <a:solidFill>
                  <a:srgbClr val="002060"/>
                </a:solidFill>
              </a:rPr>
              <a:t>Bay</a:t>
            </a:r>
          </a:p>
        </p:txBody>
      </p:sp>
      <p:sp>
        <p:nvSpPr>
          <p:cNvPr id="8" name="TextBox 7">
            <a:extLst>
              <a:ext uri="{FF2B5EF4-FFF2-40B4-BE49-F238E27FC236}">
                <a16:creationId xmlns:a16="http://schemas.microsoft.com/office/drawing/2014/main" id="{21E8DCF6-73F4-BB94-EFB6-804B3628C671}"/>
              </a:ext>
            </a:extLst>
          </p:cNvPr>
          <p:cNvSpPr txBox="1"/>
          <p:nvPr/>
        </p:nvSpPr>
        <p:spPr>
          <a:xfrm>
            <a:off x="174211" y="235584"/>
            <a:ext cx="2831481" cy="461665"/>
          </a:xfrm>
          <a:prstGeom prst="rect">
            <a:avLst/>
          </a:prstGeom>
          <a:noFill/>
        </p:spPr>
        <p:txBody>
          <a:bodyPr wrap="none" rtlCol="0">
            <a:spAutoFit/>
          </a:bodyPr>
          <a:lstStyle/>
          <a:p>
            <a:r>
              <a:rPr lang="en-US" sz="2400" dirty="0"/>
              <a:t>Upstream boundary</a:t>
            </a:r>
          </a:p>
        </p:txBody>
      </p:sp>
      <p:sp>
        <p:nvSpPr>
          <p:cNvPr id="9" name="Rectangle 8">
            <a:extLst>
              <a:ext uri="{FF2B5EF4-FFF2-40B4-BE49-F238E27FC236}">
                <a16:creationId xmlns:a16="http://schemas.microsoft.com/office/drawing/2014/main" id="{9C985190-5BF2-6DF6-EA8E-87AE9AC13EFF}"/>
              </a:ext>
            </a:extLst>
          </p:cNvPr>
          <p:cNvSpPr/>
          <p:nvPr/>
        </p:nvSpPr>
        <p:spPr>
          <a:xfrm rot="16200000">
            <a:off x="818429" y="3352604"/>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730400-90CC-8252-BAA4-4EA0E793F954}"/>
              </a:ext>
            </a:extLst>
          </p:cNvPr>
          <p:cNvSpPr/>
          <p:nvPr/>
        </p:nvSpPr>
        <p:spPr>
          <a:xfrm rot="16200000">
            <a:off x="959053" y="3979518"/>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60481D-DED0-FAEE-5985-69B20D93680B}"/>
              </a:ext>
            </a:extLst>
          </p:cNvPr>
          <p:cNvSpPr/>
          <p:nvPr/>
        </p:nvSpPr>
        <p:spPr>
          <a:xfrm rot="16200000">
            <a:off x="959053" y="4495606"/>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AD499BF-DD77-817F-9456-FAEA576FCDBE}"/>
              </a:ext>
            </a:extLst>
          </p:cNvPr>
          <p:cNvSpPr txBox="1"/>
          <p:nvPr/>
        </p:nvSpPr>
        <p:spPr>
          <a:xfrm>
            <a:off x="2025389" y="3676751"/>
            <a:ext cx="1511824" cy="369332"/>
          </a:xfrm>
          <a:prstGeom prst="rect">
            <a:avLst/>
          </a:prstGeom>
          <a:noFill/>
        </p:spPr>
        <p:txBody>
          <a:bodyPr wrap="none" rtlCol="0">
            <a:spAutoFit/>
          </a:bodyPr>
          <a:lstStyle/>
          <a:p>
            <a:r>
              <a:rPr lang="en-US" dirty="0"/>
              <a:t>Water column</a:t>
            </a:r>
          </a:p>
        </p:txBody>
      </p:sp>
      <p:sp>
        <p:nvSpPr>
          <p:cNvPr id="21" name="TextBox 20">
            <a:extLst>
              <a:ext uri="{FF2B5EF4-FFF2-40B4-BE49-F238E27FC236}">
                <a16:creationId xmlns:a16="http://schemas.microsoft.com/office/drawing/2014/main" id="{9BE96E7C-F110-3DAB-2CFD-F9A5BEEB9964}"/>
              </a:ext>
            </a:extLst>
          </p:cNvPr>
          <p:cNvSpPr txBox="1"/>
          <p:nvPr/>
        </p:nvSpPr>
        <p:spPr>
          <a:xfrm>
            <a:off x="2192790" y="4377505"/>
            <a:ext cx="1811522" cy="369332"/>
          </a:xfrm>
          <a:prstGeom prst="rect">
            <a:avLst/>
          </a:prstGeom>
          <a:noFill/>
        </p:spPr>
        <p:txBody>
          <a:bodyPr wrap="none" rtlCol="0">
            <a:spAutoFit/>
          </a:bodyPr>
          <a:lstStyle/>
          <a:p>
            <a:r>
              <a:rPr lang="en-US" dirty="0"/>
              <a:t>Surface sediment</a:t>
            </a:r>
          </a:p>
        </p:txBody>
      </p:sp>
      <p:sp>
        <p:nvSpPr>
          <p:cNvPr id="26" name="TextBox 25">
            <a:extLst>
              <a:ext uri="{FF2B5EF4-FFF2-40B4-BE49-F238E27FC236}">
                <a16:creationId xmlns:a16="http://schemas.microsoft.com/office/drawing/2014/main" id="{989336AF-C649-F5BB-89FD-1D298C4E3895}"/>
              </a:ext>
            </a:extLst>
          </p:cNvPr>
          <p:cNvSpPr txBox="1"/>
          <p:nvPr/>
        </p:nvSpPr>
        <p:spPr>
          <a:xfrm>
            <a:off x="2207639" y="4892283"/>
            <a:ext cx="1609223" cy="369332"/>
          </a:xfrm>
          <a:prstGeom prst="rect">
            <a:avLst/>
          </a:prstGeom>
          <a:noFill/>
        </p:spPr>
        <p:txBody>
          <a:bodyPr wrap="none" rtlCol="0">
            <a:spAutoFit/>
          </a:bodyPr>
          <a:lstStyle/>
          <a:p>
            <a:r>
              <a:rPr lang="en-US" dirty="0"/>
              <a:t>Deep sediment</a:t>
            </a:r>
          </a:p>
        </p:txBody>
      </p:sp>
      <p:sp>
        <p:nvSpPr>
          <p:cNvPr id="32" name="TextBox 31">
            <a:extLst>
              <a:ext uri="{FF2B5EF4-FFF2-40B4-BE49-F238E27FC236}">
                <a16:creationId xmlns:a16="http://schemas.microsoft.com/office/drawing/2014/main" id="{637FFE48-9FB2-D795-C133-62DE949F44AC}"/>
              </a:ext>
            </a:extLst>
          </p:cNvPr>
          <p:cNvSpPr txBox="1"/>
          <p:nvPr/>
        </p:nvSpPr>
        <p:spPr>
          <a:xfrm>
            <a:off x="449551" y="5980512"/>
            <a:ext cx="3608295" cy="369332"/>
          </a:xfrm>
          <a:prstGeom prst="rect">
            <a:avLst/>
          </a:prstGeom>
          <a:noFill/>
        </p:spPr>
        <p:txBody>
          <a:bodyPr wrap="none" rtlCol="0">
            <a:spAutoFit/>
          </a:bodyPr>
          <a:lstStyle/>
          <a:p>
            <a:r>
              <a:rPr lang="en-US" i="1" dirty="0">
                <a:solidFill>
                  <a:srgbClr val="002060"/>
                </a:solidFill>
              </a:rPr>
              <a:t>From Cashman, et al., In Preparation</a:t>
            </a:r>
          </a:p>
        </p:txBody>
      </p:sp>
      <p:sp>
        <p:nvSpPr>
          <p:cNvPr id="13" name="TextBox 12">
            <a:extLst>
              <a:ext uri="{FF2B5EF4-FFF2-40B4-BE49-F238E27FC236}">
                <a16:creationId xmlns:a16="http://schemas.microsoft.com/office/drawing/2014/main" id="{646B377E-CD5A-340F-6B42-11C5A235B6C2}"/>
              </a:ext>
            </a:extLst>
          </p:cNvPr>
          <p:cNvSpPr txBox="1"/>
          <p:nvPr/>
        </p:nvSpPr>
        <p:spPr>
          <a:xfrm>
            <a:off x="5719367" y="3553455"/>
            <a:ext cx="5656271" cy="3046988"/>
          </a:xfrm>
          <a:prstGeom prst="rect">
            <a:avLst/>
          </a:prstGeom>
          <a:noFill/>
        </p:spPr>
        <p:txBody>
          <a:bodyPr wrap="square" rtlCol="0">
            <a:spAutoFit/>
          </a:bodyPr>
          <a:lstStyle/>
          <a:p>
            <a:r>
              <a:rPr lang="en-US" sz="2400" dirty="0">
                <a:solidFill>
                  <a:srgbClr val="002060"/>
                </a:solidFill>
              </a:rPr>
              <a:t>	Water Column Samples </a:t>
            </a:r>
          </a:p>
          <a:p>
            <a:r>
              <a:rPr lang="en-US" sz="2400" dirty="0">
                <a:solidFill>
                  <a:srgbClr val="002060"/>
                </a:solidFill>
              </a:rPr>
              <a:t>		TSS &amp; 18 PFAS</a:t>
            </a:r>
          </a:p>
          <a:p>
            <a:endParaRPr lang="en-US" sz="2400" dirty="0">
              <a:solidFill>
                <a:srgbClr val="002060"/>
              </a:solidFill>
            </a:endParaRPr>
          </a:p>
          <a:p>
            <a:r>
              <a:rPr lang="en-US" sz="2400" dirty="0">
                <a:solidFill>
                  <a:srgbClr val="002060"/>
                </a:solidFill>
              </a:rPr>
              <a:t>	Sediment trap samples </a:t>
            </a:r>
          </a:p>
          <a:p>
            <a:r>
              <a:rPr lang="en-US" sz="2400" dirty="0">
                <a:solidFill>
                  <a:srgbClr val="002060"/>
                </a:solidFill>
              </a:rPr>
              <a:t>		sediment density, </a:t>
            </a:r>
          </a:p>
          <a:p>
            <a:r>
              <a:rPr lang="en-US" sz="2400" dirty="0">
                <a:solidFill>
                  <a:srgbClr val="002060"/>
                </a:solidFill>
              </a:rPr>
              <a:t>		total and pore water PFAS</a:t>
            </a:r>
          </a:p>
          <a:p>
            <a:endParaRPr lang="en-US" sz="2400" dirty="0">
              <a:solidFill>
                <a:srgbClr val="002060"/>
              </a:solidFill>
            </a:endParaRPr>
          </a:p>
          <a:p>
            <a:r>
              <a:rPr lang="en-US" sz="2400" dirty="0">
                <a:solidFill>
                  <a:srgbClr val="002060"/>
                </a:solidFill>
              </a:rPr>
              <a:t>	Samples every 2 weeks for a year</a:t>
            </a:r>
          </a:p>
        </p:txBody>
      </p:sp>
    </p:spTree>
    <p:extLst>
      <p:ext uri="{BB962C8B-B14F-4D97-AF65-F5344CB8AC3E}">
        <p14:creationId xmlns:p14="http://schemas.microsoft.com/office/powerpoint/2010/main" val="34364851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80592F9-F0EA-8A6E-1DBB-BA29F1C230E6}"/>
              </a:ext>
            </a:extLst>
          </p:cNvPr>
          <p:cNvGraphicFramePr>
            <a:graphicFrameLocks noGrp="1"/>
          </p:cNvGraphicFramePr>
          <p:nvPr>
            <p:extLst>
              <p:ext uri="{D42A27DB-BD31-4B8C-83A1-F6EECF244321}">
                <p14:modId xmlns:p14="http://schemas.microsoft.com/office/powerpoint/2010/main" val="3527191812"/>
              </p:ext>
            </p:extLst>
          </p:nvPr>
        </p:nvGraphicFramePr>
        <p:xfrm>
          <a:off x="93413" y="56595"/>
          <a:ext cx="12005174" cy="6755685"/>
        </p:xfrm>
        <a:graphic>
          <a:graphicData uri="http://schemas.openxmlformats.org/drawingml/2006/table">
            <a:tbl>
              <a:tblPr firstRow="1" firstCol="1" bandRow="1">
                <a:tableStyleId>{5C22544A-7EE6-4342-B048-85BDC9FD1C3A}</a:tableStyleId>
              </a:tblPr>
              <a:tblGrid>
                <a:gridCol w="1859111">
                  <a:extLst>
                    <a:ext uri="{9D8B030D-6E8A-4147-A177-3AD203B41FA5}">
                      <a16:colId xmlns:a16="http://schemas.microsoft.com/office/drawing/2014/main" val="510827631"/>
                    </a:ext>
                  </a:extLst>
                </a:gridCol>
                <a:gridCol w="5344694">
                  <a:extLst>
                    <a:ext uri="{9D8B030D-6E8A-4147-A177-3AD203B41FA5}">
                      <a16:colId xmlns:a16="http://schemas.microsoft.com/office/drawing/2014/main" val="868464072"/>
                    </a:ext>
                  </a:extLst>
                </a:gridCol>
                <a:gridCol w="1977721">
                  <a:extLst>
                    <a:ext uri="{9D8B030D-6E8A-4147-A177-3AD203B41FA5}">
                      <a16:colId xmlns:a16="http://schemas.microsoft.com/office/drawing/2014/main" val="2942553332"/>
                    </a:ext>
                  </a:extLst>
                </a:gridCol>
                <a:gridCol w="1093374">
                  <a:extLst>
                    <a:ext uri="{9D8B030D-6E8A-4147-A177-3AD203B41FA5}">
                      <a16:colId xmlns:a16="http://schemas.microsoft.com/office/drawing/2014/main" val="2525077139"/>
                    </a:ext>
                  </a:extLst>
                </a:gridCol>
                <a:gridCol w="1730274">
                  <a:extLst>
                    <a:ext uri="{9D8B030D-6E8A-4147-A177-3AD203B41FA5}">
                      <a16:colId xmlns:a16="http://schemas.microsoft.com/office/drawing/2014/main" val="1873166088"/>
                    </a:ext>
                  </a:extLst>
                </a:gridCol>
              </a:tblGrid>
              <a:tr h="345741">
                <a:tc>
                  <a:txBody>
                    <a:bodyPr/>
                    <a:lstStyle/>
                    <a:p>
                      <a:pPr marL="0" marR="0" algn="ctr">
                        <a:lnSpc>
                          <a:spcPct val="150000"/>
                        </a:lnSpc>
                        <a:spcBef>
                          <a:spcPts val="0"/>
                        </a:spcBef>
                        <a:spcAft>
                          <a:spcPts val="0"/>
                        </a:spcAft>
                      </a:pPr>
                      <a:r>
                        <a:rPr lang="en-US" sz="1300" dirty="0">
                          <a:effectLst/>
                        </a:rPr>
                        <a:t>Acronym</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Chemical Name</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Formula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PFAS Type</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tabLst>
                          <a:tab pos="968375" algn="l"/>
                        </a:tabLst>
                      </a:pPr>
                      <a:r>
                        <a:rPr lang="en-US" sz="1300" dirty="0">
                          <a:effectLst/>
                        </a:rPr>
                        <a:t>Carbon-Chain Length</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857882013"/>
                  </a:ext>
                </a:extLst>
              </a:tr>
              <a:tr h="167162">
                <a:tc>
                  <a:txBody>
                    <a:bodyPr/>
                    <a:lstStyle/>
                    <a:p>
                      <a:pPr marL="0" marR="0" algn="ctr">
                        <a:lnSpc>
                          <a:spcPct val="150000"/>
                        </a:lnSpc>
                        <a:spcBef>
                          <a:spcPts val="0"/>
                        </a:spcBef>
                        <a:spcAft>
                          <a:spcPts val="0"/>
                        </a:spcAft>
                      </a:pPr>
                      <a:r>
                        <a:rPr lang="en-US" sz="1300">
                          <a:effectLst/>
                        </a:rPr>
                        <a:t>PFBA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Perfluorobutanoic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4</a:t>
                      </a:r>
                      <a:r>
                        <a:rPr lang="en-US" sz="1300">
                          <a:effectLst/>
                        </a:rPr>
                        <a:t>HF</a:t>
                      </a:r>
                      <a:r>
                        <a:rPr lang="en-US" sz="1300" baseline="-25000">
                          <a:effectLst/>
                        </a:rPr>
                        <a:t>7</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4</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577566318"/>
                  </a:ext>
                </a:extLst>
              </a:tr>
              <a:tr h="167162">
                <a:tc>
                  <a:txBody>
                    <a:bodyPr/>
                    <a:lstStyle/>
                    <a:p>
                      <a:pPr marL="0" marR="0" algn="ctr">
                        <a:lnSpc>
                          <a:spcPct val="150000"/>
                        </a:lnSpc>
                        <a:spcBef>
                          <a:spcPts val="0"/>
                        </a:spcBef>
                        <a:spcAft>
                          <a:spcPts val="0"/>
                        </a:spcAft>
                      </a:pPr>
                      <a:r>
                        <a:rPr lang="en-US" sz="1300">
                          <a:effectLst/>
                        </a:rPr>
                        <a:t>PFPeA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err="1">
                          <a:effectLst/>
                        </a:rPr>
                        <a:t>Perfluoropentanoic</a:t>
                      </a:r>
                      <a:r>
                        <a:rPr lang="en-US" sz="1300" dirty="0">
                          <a:effectLst/>
                        </a:rPr>
                        <a:t> acid</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5</a:t>
                      </a:r>
                      <a:r>
                        <a:rPr lang="en-US" sz="1300">
                          <a:effectLst/>
                        </a:rPr>
                        <a:t>HF</a:t>
                      </a:r>
                      <a:r>
                        <a:rPr lang="en-US" sz="1300" baseline="-25000">
                          <a:effectLst/>
                        </a:rPr>
                        <a:t>9</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5</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770404708"/>
                  </a:ext>
                </a:extLst>
              </a:tr>
              <a:tr h="167162">
                <a:tc>
                  <a:txBody>
                    <a:bodyPr/>
                    <a:lstStyle/>
                    <a:p>
                      <a:pPr marL="0" marR="0" algn="ctr">
                        <a:lnSpc>
                          <a:spcPct val="150000"/>
                        </a:lnSpc>
                        <a:spcBef>
                          <a:spcPts val="0"/>
                        </a:spcBef>
                        <a:spcAft>
                          <a:spcPts val="0"/>
                        </a:spcAft>
                      </a:pPr>
                      <a:r>
                        <a:rPr lang="en-US" sz="1300" dirty="0" err="1">
                          <a:effectLst/>
                        </a:rPr>
                        <a:t>PFHxA</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err="1">
                          <a:effectLst/>
                        </a:rPr>
                        <a:t>Perfluorohexanoic</a:t>
                      </a:r>
                      <a:r>
                        <a:rPr lang="en-US" sz="1300" dirty="0">
                          <a:effectLst/>
                        </a:rPr>
                        <a:t> acid</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C</a:t>
                      </a:r>
                      <a:r>
                        <a:rPr lang="en-US" sz="1300" baseline="-25000" dirty="0">
                          <a:effectLst/>
                        </a:rPr>
                        <a:t>6</a:t>
                      </a:r>
                      <a:r>
                        <a:rPr lang="en-US" sz="1300" dirty="0">
                          <a:effectLst/>
                        </a:rPr>
                        <a:t>HF</a:t>
                      </a:r>
                      <a:r>
                        <a:rPr lang="en-US" sz="1300" baseline="-25000" dirty="0">
                          <a:effectLst/>
                        </a:rPr>
                        <a:t>11</a:t>
                      </a:r>
                      <a:r>
                        <a:rPr lang="en-US" sz="1300" dirty="0">
                          <a:effectLst/>
                        </a:rPr>
                        <a:t>O</a:t>
                      </a:r>
                      <a:r>
                        <a:rPr lang="en-US" sz="1300" baseline="-25000" dirty="0">
                          <a:effectLst/>
                        </a:rPr>
                        <a:t>2</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PFCA</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6</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917532944"/>
                  </a:ext>
                </a:extLst>
              </a:tr>
              <a:tr h="167162">
                <a:tc>
                  <a:txBody>
                    <a:bodyPr/>
                    <a:lstStyle/>
                    <a:p>
                      <a:pPr marL="0" marR="0" algn="ctr">
                        <a:lnSpc>
                          <a:spcPct val="150000"/>
                        </a:lnSpc>
                        <a:spcBef>
                          <a:spcPts val="0"/>
                        </a:spcBef>
                        <a:spcAft>
                          <a:spcPts val="0"/>
                        </a:spcAft>
                      </a:pPr>
                      <a:r>
                        <a:rPr lang="en-US" sz="1300">
                          <a:effectLst/>
                        </a:rPr>
                        <a:t>PFHpA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Perfluoroheptanoic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7</a:t>
                      </a:r>
                      <a:r>
                        <a:rPr lang="en-US" sz="1300">
                          <a:effectLst/>
                        </a:rPr>
                        <a:t>HF</a:t>
                      </a:r>
                      <a:r>
                        <a:rPr lang="en-US" sz="1300" baseline="-25000">
                          <a:effectLst/>
                        </a:rPr>
                        <a:t>13</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PFCA</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7</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607953794"/>
                  </a:ext>
                </a:extLst>
              </a:tr>
              <a:tr h="167162">
                <a:tc>
                  <a:txBody>
                    <a:bodyPr/>
                    <a:lstStyle/>
                    <a:p>
                      <a:pPr marL="0" marR="0" algn="ctr">
                        <a:lnSpc>
                          <a:spcPct val="150000"/>
                        </a:lnSpc>
                        <a:spcBef>
                          <a:spcPts val="0"/>
                        </a:spcBef>
                        <a:spcAft>
                          <a:spcPts val="0"/>
                        </a:spcAft>
                      </a:pPr>
                      <a:r>
                        <a:rPr lang="en-US" sz="1300">
                          <a:effectLst/>
                        </a:rPr>
                        <a:t>PFOA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Perfluorooctanoic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8</a:t>
                      </a:r>
                      <a:r>
                        <a:rPr lang="en-US" sz="1300">
                          <a:effectLst/>
                        </a:rPr>
                        <a:t>HF</a:t>
                      </a:r>
                      <a:r>
                        <a:rPr lang="en-US" sz="1300" baseline="-25000">
                          <a:effectLst/>
                        </a:rPr>
                        <a:t>15</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8</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390432391"/>
                  </a:ext>
                </a:extLst>
              </a:tr>
              <a:tr h="167162">
                <a:tc>
                  <a:txBody>
                    <a:bodyPr/>
                    <a:lstStyle/>
                    <a:p>
                      <a:pPr marL="0" marR="0" algn="ctr">
                        <a:lnSpc>
                          <a:spcPct val="150000"/>
                        </a:lnSpc>
                        <a:spcBef>
                          <a:spcPts val="0"/>
                        </a:spcBef>
                        <a:spcAft>
                          <a:spcPts val="0"/>
                        </a:spcAft>
                      </a:pPr>
                      <a:r>
                        <a:rPr lang="en-US" sz="1300">
                          <a:effectLst/>
                        </a:rPr>
                        <a:t>PFNA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Perfluorononanoic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9</a:t>
                      </a:r>
                      <a:r>
                        <a:rPr lang="en-US" sz="1300">
                          <a:effectLst/>
                        </a:rPr>
                        <a:t>HF</a:t>
                      </a:r>
                      <a:r>
                        <a:rPr lang="en-US" sz="1300" baseline="-25000">
                          <a:effectLst/>
                        </a:rPr>
                        <a:t>17</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9</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142095594"/>
                  </a:ext>
                </a:extLst>
              </a:tr>
              <a:tr h="167162">
                <a:tc>
                  <a:txBody>
                    <a:bodyPr/>
                    <a:lstStyle/>
                    <a:p>
                      <a:pPr marL="0" marR="0" algn="ctr">
                        <a:lnSpc>
                          <a:spcPct val="150000"/>
                        </a:lnSpc>
                        <a:spcBef>
                          <a:spcPts val="0"/>
                        </a:spcBef>
                        <a:spcAft>
                          <a:spcPts val="0"/>
                        </a:spcAft>
                      </a:pPr>
                      <a:r>
                        <a:rPr lang="en-US" sz="1300">
                          <a:effectLst/>
                        </a:rPr>
                        <a:t>PFDA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10</a:t>
                      </a:r>
                      <a:r>
                        <a:rPr lang="en-US" sz="1300">
                          <a:effectLst/>
                        </a:rPr>
                        <a:t>HF</a:t>
                      </a:r>
                      <a:r>
                        <a:rPr lang="en-US" sz="1300" baseline="-25000">
                          <a:effectLst/>
                        </a:rPr>
                        <a:t>19</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10</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581397547"/>
                  </a:ext>
                </a:extLst>
              </a:tr>
              <a:tr h="167162">
                <a:tc>
                  <a:txBody>
                    <a:bodyPr/>
                    <a:lstStyle/>
                    <a:p>
                      <a:pPr marL="0" marR="0" algn="ctr">
                        <a:lnSpc>
                          <a:spcPct val="150000"/>
                        </a:lnSpc>
                        <a:spcBef>
                          <a:spcPts val="0"/>
                        </a:spcBef>
                        <a:spcAft>
                          <a:spcPts val="0"/>
                        </a:spcAft>
                      </a:pPr>
                      <a:r>
                        <a:rPr lang="en-US" sz="1300">
                          <a:effectLst/>
                        </a:rPr>
                        <a:t>PFUnDA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Perfluoroundecanoic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11</a:t>
                      </a:r>
                      <a:r>
                        <a:rPr lang="en-US" sz="1300">
                          <a:effectLst/>
                        </a:rPr>
                        <a:t>HF</a:t>
                      </a:r>
                      <a:r>
                        <a:rPr lang="en-US" sz="1300" baseline="-25000">
                          <a:effectLst/>
                        </a:rPr>
                        <a:t>21</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11</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589062988"/>
                  </a:ext>
                </a:extLst>
              </a:tr>
              <a:tr h="167162">
                <a:tc>
                  <a:txBody>
                    <a:bodyPr/>
                    <a:lstStyle/>
                    <a:p>
                      <a:pPr marL="0" marR="0" algn="ctr">
                        <a:lnSpc>
                          <a:spcPct val="150000"/>
                        </a:lnSpc>
                        <a:spcBef>
                          <a:spcPts val="0"/>
                        </a:spcBef>
                        <a:spcAft>
                          <a:spcPts val="0"/>
                        </a:spcAft>
                      </a:pPr>
                      <a:r>
                        <a:rPr lang="en-US" sz="1300">
                          <a:effectLst/>
                        </a:rPr>
                        <a:t>PFDoDA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Perfluorododecanoic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12</a:t>
                      </a:r>
                      <a:r>
                        <a:rPr lang="en-US" sz="1300">
                          <a:effectLst/>
                        </a:rPr>
                        <a:t>HF</a:t>
                      </a:r>
                      <a:r>
                        <a:rPr lang="en-US" sz="1300" baseline="-25000">
                          <a:effectLst/>
                        </a:rPr>
                        <a:t>23</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061509921"/>
                  </a:ext>
                </a:extLst>
              </a:tr>
              <a:tr h="167162">
                <a:tc>
                  <a:txBody>
                    <a:bodyPr/>
                    <a:lstStyle/>
                    <a:p>
                      <a:pPr marL="0" marR="0" algn="ctr">
                        <a:lnSpc>
                          <a:spcPct val="150000"/>
                        </a:lnSpc>
                        <a:spcBef>
                          <a:spcPts val="0"/>
                        </a:spcBef>
                        <a:spcAft>
                          <a:spcPts val="0"/>
                        </a:spcAft>
                      </a:pPr>
                      <a:r>
                        <a:rPr lang="en-US" sz="1300">
                          <a:effectLst/>
                        </a:rPr>
                        <a:t>PFTrDA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Perfluorotridecanoic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13</a:t>
                      </a:r>
                      <a:r>
                        <a:rPr lang="en-US" sz="1300">
                          <a:effectLst/>
                        </a:rPr>
                        <a:t>HF</a:t>
                      </a:r>
                      <a:r>
                        <a:rPr lang="en-US" sz="1300" baseline="-25000">
                          <a:effectLst/>
                        </a:rPr>
                        <a:t>25</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13</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770818437"/>
                  </a:ext>
                </a:extLst>
              </a:tr>
              <a:tr h="167162">
                <a:tc>
                  <a:txBody>
                    <a:bodyPr/>
                    <a:lstStyle/>
                    <a:p>
                      <a:pPr marL="0" marR="0" algn="ctr">
                        <a:lnSpc>
                          <a:spcPct val="150000"/>
                        </a:lnSpc>
                        <a:spcBef>
                          <a:spcPts val="0"/>
                        </a:spcBef>
                        <a:spcAft>
                          <a:spcPts val="0"/>
                        </a:spcAft>
                      </a:pPr>
                      <a:r>
                        <a:rPr lang="en-US" sz="1300">
                          <a:effectLst/>
                        </a:rPr>
                        <a:t>PFTeDA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Perfluorotetradecanoic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14</a:t>
                      </a:r>
                      <a:r>
                        <a:rPr lang="en-US" sz="1300">
                          <a:effectLst/>
                        </a:rPr>
                        <a:t>HF</a:t>
                      </a:r>
                      <a:r>
                        <a:rPr lang="en-US" sz="1300" baseline="-25000">
                          <a:effectLst/>
                        </a:rPr>
                        <a:t>27</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14</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850609080"/>
                  </a:ext>
                </a:extLst>
              </a:tr>
              <a:tr h="167162">
                <a:tc>
                  <a:txBody>
                    <a:bodyPr/>
                    <a:lstStyle/>
                    <a:p>
                      <a:pPr marL="0" marR="0" algn="ctr">
                        <a:lnSpc>
                          <a:spcPct val="150000"/>
                        </a:lnSpc>
                        <a:spcBef>
                          <a:spcPts val="0"/>
                        </a:spcBef>
                        <a:spcAft>
                          <a:spcPts val="0"/>
                        </a:spcAft>
                      </a:pPr>
                      <a:r>
                        <a:rPr lang="en-US" sz="1300">
                          <a:effectLst/>
                        </a:rPr>
                        <a:t>PFBS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Perfluorobutane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4</a:t>
                      </a:r>
                      <a:r>
                        <a:rPr lang="en-US" sz="1300">
                          <a:effectLst/>
                        </a:rPr>
                        <a:t>HF</a:t>
                      </a:r>
                      <a:r>
                        <a:rPr lang="en-US" sz="1300" baseline="-25000">
                          <a:effectLst/>
                        </a:rPr>
                        <a:t>9</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4</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5814805"/>
                  </a:ext>
                </a:extLst>
              </a:tr>
              <a:tr h="167162">
                <a:tc>
                  <a:txBody>
                    <a:bodyPr/>
                    <a:lstStyle/>
                    <a:p>
                      <a:pPr marL="0" marR="0" algn="ctr">
                        <a:lnSpc>
                          <a:spcPct val="150000"/>
                        </a:lnSpc>
                        <a:spcBef>
                          <a:spcPts val="0"/>
                        </a:spcBef>
                        <a:spcAft>
                          <a:spcPts val="0"/>
                        </a:spcAft>
                      </a:pPr>
                      <a:r>
                        <a:rPr lang="en-US" sz="1300">
                          <a:effectLst/>
                        </a:rPr>
                        <a:t>PFPeS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Perfluoropentane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5</a:t>
                      </a:r>
                      <a:r>
                        <a:rPr lang="en-US" sz="1300">
                          <a:effectLst/>
                        </a:rPr>
                        <a:t>HF</a:t>
                      </a:r>
                      <a:r>
                        <a:rPr lang="en-US" sz="1300" baseline="-25000">
                          <a:effectLst/>
                        </a:rPr>
                        <a:t>11</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5</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381415140"/>
                  </a:ext>
                </a:extLst>
              </a:tr>
              <a:tr h="167162">
                <a:tc>
                  <a:txBody>
                    <a:bodyPr/>
                    <a:lstStyle/>
                    <a:p>
                      <a:pPr marL="0" marR="0" algn="ctr">
                        <a:lnSpc>
                          <a:spcPct val="150000"/>
                        </a:lnSpc>
                        <a:spcBef>
                          <a:spcPts val="0"/>
                        </a:spcBef>
                        <a:spcAft>
                          <a:spcPts val="0"/>
                        </a:spcAft>
                      </a:pPr>
                      <a:r>
                        <a:rPr lang="en-US" sz="1300">
                          <a:effectLst/>
                        </a:rPr>
                        <a:t>PFHxS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Perfluorohexane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6</a:t>
                      </a:r>
                      <a:r>
                        <a:rPr lang="en-US" sz="1300">
                          <a:effectLst/>
                        </a:rPr>
                        <a:t>HF</a:t>
                      </a:r>
                      <a:r>
                        <a:rPr lang="en-US" sz="1300" baseline="-25000">
                          <a:effectLst/>
                        </a:rPr>
                        <a:t>13</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6</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106920837"/>
                  </a:ext>
                </a:extLst>
              </a:tr>
              <a:tr h="167162">
                <a:tc>
                  <a:txBody>
                    <a:bodyPr/>
                    <a:lstStyle/>
                    <a:p>
                      <a:pPr marL="0" marR="0" algn="ctr">
                        <a:lnSpc>
                          <a:spcPct val="150000"/>
                        </a:lnSpc>
                        <a:spcBef>
                          <a:spcPts val="0"/>
                        </a:spcBef>
                        <a:spcAft>
                          <a:spcPts val="0"/>
                        </a:spcAft>
                      </a:pPr>
                      <a:r>
                        <a:rPr lang="en-US" sz="1300">
                          <a:effectLst/>
                        </a:rPr>
                        <a:t>PFHpS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Perfluoroheptane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7</a:t>
                      </a:r>
                      <a:r>
                        <a:rPr lang="en-US" sz="1300">
                          <a:effectLst/>
                        </a:rPr>
                        <a:t>HF</a:t>
                      </a:r>
                      <a:r>
                        <a:rPr lang="en-US" sz="1300" baseline="-25000">
                          <a:effectLst/>
                        </a:rPr>
                        <a:t>15</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7</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587033117"/>
                  </a:ext>
                </a:extLst>
              </a:tr>
              <a:tr h="167162">
                <a:tc>
                  <a:txBody>
                    <a:bodyPr/>
                    <a:lstStyle/>
                    <a:p>
                      <a:pPr marL="0" marR="0" algn="ctr">
                        <a:lnSpc>
                          <a:spcPct val="150000"/>
                        </a:lnSpc>
                        <a:spcBef>
                          <a:spcPts val="0"/>
                        </a:spcBef>
                        <a:spcAft>
                          <a:spcPts val="0"/>
                        </a:spcAft>
                      </a:pPr>
                      <a:r>
                        <a:rPr lang="en-US" sz="1300">
                          <a:effectLst/>
                        </a:rPr>
                        <a:t>PFOS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Perfluorooctane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8</a:t>
                      </a:r>
                      <a:r>
                        <a:rPr lang="en-US" sz="1300">
                          <a:effectLst/>
                        </a:rPr>
                        <a:t>HF</a:t>
                      </a:r>
                      <a:r>
                        <a:rPr lang="en-US" sz="1300" baseline="-25000">
                          <a:effectLst/>
                        </a:rPr>
                        <a:t>17</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8</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662540260"/>
                  </a:ext>
                </a:extLst>
              </a:tr>
              <a:tr h="167162">
                <a:tc>
                  <a:txBody>
                    <a:bodyPr/>
                    <a:lstStyle/>
                    <a:p>
                      <a:pPr marL="0" marR="0" algn="ctr">
                        <a:lnSpc>
                          <a:spcPct val="150000"/>
                        </a:lnSpc>
                        <a:spcBef>
                          <a:spcPts val="0"/>
                        </a:spcBef>
                        <a:spcAft>
                          <a:spcPts val="0"/>
                        </a:spcAft>
                      </a:pPr>
                      <a:r>
                        <a:rPr lang="en-US" sz="1300">
                          <a:effectLst/>
                        </a:rPr>
                        <a:t>PFNS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Perfluorononane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9</a:t>
                      </a:r>
                      <a:r>
                        <a:rPr lang="en-US" sz="1300">
                          <a:effectLst/>
                        </a:rPr>
                        <a:t>HF</a:t>
                      </a:r>
                      <a:r>
                        <a:rPr lang="en-US" sz="1300" baseline="-25000">
                          <a:effectLst/>
                        </a:rPr>
                        <a:t>19</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9</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79102635"/>
                  </a:ext>
                </a:extLst>
              </a:tr>
              <a:tr h="167162">
                <a:tc>
                  <a:txBody>
                    <a:bodyPr/>
                    <a:lstStyle/>
                    <a:p>
                      <a:pPr marL="0" marR="0" algn="ctr">
                        <a:lnSpc>
                          <a:spcPct val="150000"/>
                        </a:lnSpc>
                        <a:spcBef>
                          <a:spcPts val="0"/>
                        </a:spcBef>
                        <a:spcAft>
                          <a:spcPts val="0"/>
                        </a:spcAft>
                      </a:pPr>
                      <a:r>
                        <a:rPr lang="en-US" sz="1300">
                          <a:effectLst/>
                        </a:rPr>
                        <a:t>PFDS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Perfluorodecane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10</a:t>
                      </a:r>
                      <a:r>
                        <a:rPr lang="en-US" sz="1300">
                          <a:effectLst/>
                        </a:rPr>
                        <a:t>HF</a:t>
                      </a:r>
                      <a:r>
                        <a:rPr lang="en-US" sz="1300" baseline="-25000">
                          <a:effectLst/>
                        </a:rPr>
                        <a:t>21</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10</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997432937"/>
                  </a:ext>
                </a:extLst>
              </a:tr>
              <a:tr h="167162">
                <a:tc>
                  <a:txBody>
                    <a:bodyPr/>
                    <a:lstStyle/>
                    <a:p>
                      <a:pPr marL="0" marR="0" algn="ctr">
                        <a:lnSpc>
                          <a:spcPct val="150000"/>
                        </a:lnSpc>
                        <a:spcBef>
                          <a:spcPts val="0"/>
                        </a:spcBef>
                        <a:spcAft>
                          <a:spcPts val="0"/>
                        </a:spcAft>
                      </a:pPr>
                      <a:r>
                        <a:rPr lang="en-US" sz="1300">
                          <a:effectLst/>
                        </a:rPr>
                        <a:t>4:2-FTS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4:2 Fluorotelomer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6</a:t>
                      </a:r>
                      <a:r>
                        <a:rPr lang="en-US" sz="1300">
                          <a:effectLst/>
                        </a:rPr>
                        <a:t>H</a:t>
                      </a:r>
                      <a:r>
                        <a:rPr lang="en-US" sz="1300" baseline="-25000">
                          <a:effectLst/>
                        </a:rPr>
                        <a:t>5</a:t>
                      </a:r>
                      <a:r>
                        <a:rPr lang="en-US" sz="1300">
                          <a:effectLst/>
                        </a:rPr>
                        <a:t>F</a:t>
                      </a:r>
                      <a:r>
                        <a:rPr lang="en-US" sz="1300" baseline="-25000">
                          <a:effectLst/>
                        </a:rPr>
                        <a:t>9</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X:2 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6</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979656988"/>
                  </a:ext>
                </a:extLst>
              </a:tr>
              <a:tr h="167162">
                <a:tc>
                  <a:txBody>
                    <a:bodyPr/>
                    <a:lstStyle/>
                    <a:p>
                      <a:pPr marL="0" marR="0" algn="ctr">
                        <a:lnSpc>
                          <a:spcPct val="150000"/>
                        </a:lnSpc>
                        <a:spcBef>
                          <a:spcPts val="0"/>
                        </a:spcBef>
                        <a:spcAft>
                          <a:spcPts val="0"/>
                        </a:spcAft>
                      </a:pPr>
                      <a:r>
                        <a:rPr lang="en-US" sz="1300">
                          <a:effectLst/>
                        </a:rPr>
                        <a:t>6:2-FTS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6:2 Fluorotelomer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8</a:t>
                      </a:r>
                      <a:r>
                        <a:rPr lang="en-US" sz="1300">
                          <a:effectLst/>
                        </a:rPr>
                        <a:t>H</a:t>
                      </a:r>
                      <a:r>
                        <a:rPr lang="en-US" sz="1300" baseline="-25000">
                          <a:effectLst/>
                        </a:rPr>
                        <a:t>5</a:t>
                      </a:r>
                      <a:r>
                        <a:rPr lang="en-US" sz="1300">
                          <a:effectLst/>
                        </a:rPr>
                        <a:t>F</a:t>
                      </a:r>
                      <a:r>
                        <a:rPr lang="en-US" sz="1300" baseline="-25000">
                          <a:effectLst/>
                        </a:rPr>
                        <a:t>13</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X:2 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8</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836645311"/>
                  </a:ext>
                </a:extLst>
              </a:tr>
              <a:tr h="167162">
                <a:tc>
                  <a:txBody>
                    <a:bodyPr/>
                    <a:lstStyle/>
                    <a:p>
                      <a:pPr marL="0" marR="0" algn="ctr">
                        <a:lnSpc>
                          <a:spcPct val="150000"/>
                        </a:lnSpc>
                        <a:spcBef>
                          <a:spcPts val="0"/>
                        </a:spcBef>
                        <a:spcAft>
                          <a:spcPts val="0"/>
                        </a:spcAft>
                      </a:pPr>
                      <a:r>
                        <a:rPr lang="en-US" sz="1300">
                          <a:effectLst/>
                        </a:rPr>
                        <a:t>8:2-FTS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8:2 Fluorotelomer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10</a:t>
                      </a:r>
                      <a:r>
                        <a:rPr lang="en-US" sz="1300">
                          <a:effectLst/>
                        </a:rPr>
                        <a:t>H</a:t>
                      </a:r>
                      <a:r>
                        <a:rPr lang="en-US" sz="1300" baseline="-25000">
                          <a:effectLst/>
                        </a:rPr>
                        <a:t>5</a:t>
                      </a:r>
                      <a:r>
                        <a:rPr lang="en-US" sz="1300">
                          <a:effectLst/>
                        </a:rPr>
                        <a:t>F</a:t>
                      </a:r>
                      <a:r>
                        <a:rPr lang="en-US" sz="1300" baseline="-25000">
                          <a:effectLst/>
                        </a:rPr>
                        <a:t>17</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X:2 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10</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250241653"/>
                  </a:ext>
                </a:extLst>
              </a:tr>
              <a:tr h="167162">
                <a:tc>
                  <a:txBody>
                    <a:bodyPr/>
                    <a:lstStyle/>
                    <a:p>
                      <a:pPr marL="0" marR="0" algn="ctr">
                        <a:lnSpc>
                          <a:spcPct val="150000"/>
                        </a:lnSpc>
                        <a:spcBef>
                          <a:spcPts val="0"/>
                        </a:spcBef>
                        <a:spcAft>
                          <a:spcPts val="0"/>
                        </a:spcAft>
                      </a:pPr>
                      <a:r>
                        <a:rPr lang="en-US" sz="1300">
                          <a:effectLst/>
                        </a:rPr>
                        <a:t>FOSA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Perfluorooctanesulfonamide</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8</a:t>
                      </a:r>
                      <a:r>
                        <a:rPr lang="en-US" sz="1300">
                          <a:effectLst/>
                        </a:rPr>
                        <a:t>H</a:t>
                      </a:r>
                      <a:r>
                        <a:rPr lang="en-US" sz="1300" baseline="-25000">
                          <a:effectLst/>
                        </a:rPr>
                        <a:t>2</a:t>
                      </a:r>
                      <a:r>
                        <a:rPr lang="en-US" sz="1300">
                          <a:effectLst/>
                        </a:rPr>
                        <a:t>F</a:t>
                      </a:r>
                      <a:r>
                        <a:rPr lang="en-US" sz="1300" baseline="-25000">
                          <a:effectLst/>
                        </a:rPr>
                        <a:t>17</a:t>
                      </a:r>
                      <a:r>
                        <a:rPr lang="en-US" sz="1300">
                          <a:effectLst/>
                        </a:rPr>
                        <a:t>NO</a:t>
                      </a:r>
                      <a:r>
                        <a:rPr lang="en-US" sz="1300" baseline="-25000">
                          <a:effectLst/>
                        </a:rPr>
                        <a:t>2</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FASA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8</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496261025"/>
                  </a:ext>
                </a:extLst>
              </a:tr>
              <a:tr h="167162">
                <a:tc>
                  <a:txBody>
                    <a:bodyPr/>
                    <a:lstStyle/>
                    <a:p>
                      <a:pPr marL="0" marR="0" algn="ctr">
                        <a:lnSpc>
                          <a:spcPct val="150000"/>
                        </a:lnSpc>
                        <a:spcBef>
                          <a:spcPts val="0"/>
                        </a:spcBef>
                        <a:spcAft>
                          <a:spcPts val="0"/>
                        </a:spcAft>
                      </a:pPr>
                      <a:r>
                        <a:rPr lang="en-US" sz="1300">
                          <a:effectLst/>
                        </a:rPr>
                        <a:t>N-MeFOSAA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2-(N-methylperfluorooctane sulfonamido)acetic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11</a:t>
                      </a:r>
                      <a:r>
                        <a:rPr lang="en-US" sz="1300">
                          <a:effectLst/>
                        </a:rPr>
                        <a:t>H</a:t>
                      </a:r>
                      <a:r>
                        <a:rPr lang="en-US" sz="1300" baseline="-25000">
                          <a:effectLst/>
                        </a:rPr>
                        <a:t>6</a:t>
                      </a:r>
                      <a:r>
                        <a:rPr lang="en-US" sz="1300">
                          <a:effectLst/>
                        </a:rPr>
                        <a:t>F</a:t>
                      </a:r>
                      <a:r>
                        <a:rPr lang="en-US" sz="1300" baseline="-25000">
                          <a:effectLst/>
                        </a:rPr>
                        <a:t>17</a:t>
                      </a:r>
                      <a:r>
                        <a:rPr lang="en-US" sz="1300">
                          <a:effectLst/>
                        </a:rPr>
                        <a:t>NO</a:t>
                      </a:r>
                      <a:r>
                        <a:rPr lang="en-US" sz="1300" baseline="-25000">
                          <a:effectLst/>
                        </a:rPr>
                        <a:t>4</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FASAA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11</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84278504"/>
                  </a:ext>
                </a:extLst>
              </a:tr>
              <a:tr h="167162">
                <a:tc>
                  <a:txBody>
                    <a:bodyPr/>
                    <a:lstStyle/>
                    <a:p>
                      <a:pPr marL="0" marR="0" algn="ctr">
                        <a:lnSpc>
                          <a:spcPct val="150000"/>
                        </a:lnSpc>
                        <a:spcBef>
                          <a:spcPts val="0"/>
                        </a:spcBef>
                        <a:spcAft>
                          <a:spcPts val="0"/>
                        </a:spcAft>
                      </a:pPr>
                      <a:r>
                        <a:rPr lang="en-US" sz="1300">
                          <a:effectLst/>
                        </a:rPr>
                        <a:t>N-EtFOSAA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N-ethylperfluorooctane sulfonamidoacetic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12</a:t>
                      </a:r>
                      <a:r>
                        <a:rPr lang="en-US" sz="1300">
                          <a:effectLst/>
                        </a:rPr>
                        <a:t>H</a:t>
                      </a:r>
                      <a:r>
                        <a:rPr lang="en-US" sz="1300" baseline="-25000">
                          <a:effectLst/>
                        </a:rPr>
                        <a:t>8</a:t>
                      </a:r>
                      <a:r>
                        <a:rPr lang="en-US" sz="1300">
                          <a:effectLst/>
                        </a:rPr>
                        <a:t>F</a:t>
                      </a:r>
                      <a:r>
                        <a:rPr lang="en-US" sz="1300" baseline="-25000">
                          <a:effectLst/>
                        </a:rPr>
                        <a:t>17</a:t>
                      </a:r>
                      <a:r>
                        <a:rPr lang="en-US" sz="1300">
                          <a:effectLst/>
                        </a:rPr>
                        <a:t>NO</a:t>
                      </a:r>
                      <a:r>
                        <a:rPr lang="en-US" sz="1300" baseline="-25000">
                          <a:effectLst/>
                        </a:rPr>
                        <a:t>4</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FASAA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12</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708715372"/>
                  </a:ext>
                </a:extLst>
              </a:tr>
            </a:tbl>
          </a:graphicData>
        </a:graphic>
      </p:graphicFrame>
    </p:spTree>
    <p:extLst>
      <p:ext uri="{BB962C8B-B14F-4D97-AF65-F5344CB8AC3E}">
        <p14:creationId xmlns:p14="http://schemas.microsoft.com/office/powerpoint/2010/main" val="26963290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B66742F-84F2-7733-FB48-ACC5FDCE27AE}"/>
              </a:ext>
            </a:extLst>
          </p:cNvPr>
          <p:cNvGraphicFramePr>
            <a:graphicFrameLocks/>
          </p:cNvGraphicFramePr>
          <p:nvPr/>
        </p:nvGraphicFramePr>
        <p:xfrm>
          <a:off x="665018" y="360217"/>
          <a:ext cx="9490364" cy="5763491"/>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5C719F49-B852-7749-9456-6402B25BA2FD}"/>
              </a:ext>
            </a:extLst>
          </p:cNvPr>
          <p:cNvSpPr/>
          <p:nvPr/>
        </p:nvSpPr>
        <p:spPr>
          <a:xfrm>
            <a:off x="2715894" y="1348496"/>
            <a:ext cx="5291846" cy="27432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2060"/>
                </a:solidFill>
              </a:rPr>
              <a:t>0.8 g total mass</a:t>
            </a:r>
          </a:p>
          <a:p>
            <a:pPr algn="ctr"/>
            <a:r>
              <a:rPr lang="en-US" sz="2400" dirty="0">
                <a:solidFill>
                  <a:srgbClr val="002060"/>
                </a:solidFill>
              </a:rPr>
              <a:t> 31.3 ng/L total</a:t>
            </a:r>
          </a:p>
          <a:p>
            <a:pPr algn="ctr"/>
            <a:r>
              <a:rPr lang="en-US" sz="2400" dirty="0">
                <a:solidFill>
                  <a:srgbClr val="002060"/>
                </a:solidFill>
              </a:rPr>
              <a:t>31.0 ng/L dissolved</a:t>
            </a:r>
          </a:p>
          <a:p>
            <a:pPr algn="ctr"/>
            <a:r>
              <a:rPr lang="en-US" sz="2400" dirty="0">
                <a:solidFill>
                  <a:srgbClr val="002060"/>
                </a:solidFill>
              </a:rPr>
              <a:t>0.3 ng/L particulate</a:t>
            </a:r>
          </a:p>
          <a:p>
            <a:pPr algn="ctr"/>
            <a:endParaRPr lang="en-US" sz="2400" dirty="0">
              <a:solidFill>
                <a:srgbClr val="002060"/>
              </a:solidFill>
            </a:endParaRPr>
          </a:p>
        </p:txBody>
      </p:sp>
      <p:sp>
        <p:nvSpPr>
          <p:cNvPr id="6" name="Rectangle 5">
            <a:extLst>
              <a:ext uri="{FF2B5EF4-FFF2-40B4-BE49-F238E27FC236}">
                <a16:creationId xmlns:a16="http://schemas.microsoft.com/office/drawing/2014/main" id="{4E70C528-73B8-CD36-C503-D6586D8D834E}"/>
              </a:ext>
            </a:extLst>
          </p:cNvPr>
          <p:cNvSpPr/>
          <p:nvPr/>
        </p:nvSpPr>
        <p:spPr>
          <a:xfrm>
            <a:off x="2716551" y="4099745"/>
            <a:ext cx="5291846" cy="826851"/>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7" name="TextBox 6">
            <a:extLst>
              <a:ext uri="{FF2B5EF4-FFF2-40B4-BE49-F238E27FC236}">
                <a16:creationId xmlns:a16="http://schemas.microsoft.com/office/drawing/2014/main" id="{F50DB338-38D8-8780-446D-E4301C936F64}"/>
              </a:ext>
            </a:extLst>
          </p:cNvPr>
          <p:cNvSpPr txBox="1"/>
          <p:nvPr/>
        </p:nvSpPr>
        <p:spPr>
          <a:xfrm>
            <a:off x="170933" y="1402164"/>
            <a:ext cx="2496133" cy="1569660"/>
          </a:xfrm>
          <a:prstGeom prst="rect">
            <a:avLst/>
          </a:prstGeom>
          <a:noFill/>
        </p:spPr>
        <p:txBody>
          <a:bodyPr wrap="none" rtlCol="0">
            <a:spAutoFit/>
          </a:bodyPr>
          <a:lstStyle/>
          <a:p>
            <a:r>
              <a:rPr lang="en-US" sz="2400" dirty="0">
                <a:solidFill>
                  <a:srgbClr val="002060"/>
                </a:solidFill>
              </a:rPr>
              <a:t>30.7 g/d total</a:t>
            </a:r>
          </a:p>
          <a:p>
            <a:r>
              <a:rPr lang="en-US" sz="2400" dirty="0">
                <a:solidFill>
                  <a:srgbClr val="002060"/>
                </a:solidFill>
              </a:rPr>
              <a:t>30.5 g/d dissolved</a:t>
            </a:r>
          </a:p>
          <a:p>
            <a:r>
              <a:rPr lang="en-US" sz="2400" dirty="0">
                <a:solidFill>
                  <a:srgbClr val="002060"/>
                </a:solidFill>
              </a:rPr>
              <a:t>0.2 g/d particulate</a:t>
            </a:r>
          </a:p>
          <a:p>
            <a:endParaRPr lang="en-US" sz="2400" dirty="0">
              <a:solidFill>
                <a:srgbClr val="002060"/>
              </a:solidFill>
            </a:endParaRPr>
          </a:p>
        </p:txBody>
      </p:sp>
      <p:sp>
        <p:nvSpPr>
          <p:cNvPr id="8" name="Arrow: Right 7">
            <a:extLst>
              <a:ext uri="{FF2B5EF4-FFF2-40B4-BE49-F238E27FC236}">
                <a16:creationId xmlns:a16="http://schemas.microsoft.com/office/drawing/2014/main" id="{42868E2F-8CE2-55AC-F18C-28FD4496BAAC}"/>
              </a:ext>
            </a:extLst>
          </p:cNvPr>
          <p:cNvSpPr/>
          <p:nvPr/>
        </p:nvSpPr>
        <p:spPr>
          <a:xfrm>
            <a:off x="2392069" y="1532133"/>
            <a:ext cx="612842" cy="7798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9" name="Arrow: Right 8">
            <a:extLst>
              <a:ext uri="{FF2B5EF4-FFF2-40B4-BE49-F238E27FC236}">
                <a16:creationId xmlns:a16="http://schemas.microsoft.com/office/drawing/2014/main" id="{DC95B4C8-E77F-513F-B4D3-46D843CC501A}"/>
              </a:ext>
            </a:extLst>
          </p:cNvPr>
          <p:cNvSpPr/>
          <p:nvPr/>
        </p:nvSpPr>
        <p:spPr>
          <a:xfrm>
            <a:off x="7761342" y="1517063"/>
            <a:ext cx="612842" cy="7798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10" name="TextBox 9">
            <a:extLst>
              <a:ext uri="{FF2B5EF4-FFF2-40B4-BE49-F238E27FC236}">
                <a16:creationId xmlns:a16="http://schemas.microsoft.com/office/drawing/2014/main" id="{4621C316-91B1-37B7-5A15-25F4A73F42F6}"/>
              </a:ext>
            </a:extLst>
          </p:cNvPr>
          <p:cNvSpPr txBox="1"/>
          <p:nvPr/>
        </p:nvSpPr>
        <p:spPr>
          <a:xfrm>
            <a:off x="8423012" y="1402164"/>
            <a:ext cx="2496133" cy="1200329"/>
          </a:xfrm>
          <a:prstGeom prst="rect">
            <a:avLst/>
          </a:prstGeom>
          <a:noFill/>
        </p:spPr>
        <p:txBody>
          <a:bodyPr wrap="none" rtlCol="0">
            <a:spAutoFit/>
          </a:bodyPr>
          <a:lstStyle/>
          <a:p>
            <a:r>
              <a:rPr lang="en-US" sz="2400" dirty="0">
                <a:solidFill>
                  <a:srgbClr val="002060"/>
                </a:solidFill>
              </a:rPr>
              <a:t>30.7 g/d total</a:t>
            </a:r>
          </a:p>
          <a:p>
            <a:r>
              <a:rPr lang="en-US" sz="2400" dirty="0">
                <a:solidFill>
                  <a:srgbClr val="002060"/>
                </a:solidFill>
              </a:rPr>
              <a:t>30.4 g/d dissolved</a:t>
            </a:r>
          </a:p>
          <a:p>
            <a:r>
              <a:rPr lang="en-US" sz="2400" dirty="0">
                <a:solidFill>
                  <a:srgbClr val="002060"/>
                </a:solidFill>
              </a:rPr>
              <a:t>0.3 g/d particulate</a:t>
            </a:r>
          </a:p>
        </p:txBody>
      </p:sp>
      <p:sp>
        <p:nvSpPr>
          <p:cNvPr id="11" name="Arrow: Right 10">
            <a:extLst>
              <a:ext uri="{FF2B5EF4-FFF2-40B4-BE49-F238E27FC236}">
                <a16:creationId xmlns:a16="http://schemas.microsoft.com/office/drawing/2014/main" id="{40D9540B-026C-E047-BD9C-7226B3C6DD4D}"/>
              </a:ext>
            </a:extLst>
          </p:cNvPr>
          <p:cNvSpPr/>
          <p:nvPr/>
        </p:nvSpPr>
        <p:spPr>
          <a:xfrm rot="5400000">
            <a:off x="3885998" y="3812463"/>
            <a:ext cx="728449" cy="119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12" name="TextBox 11">
            <a:extLst>
              <a:ext uri="{FF2B5EF4-FFF2-40B4-BE49-F238E27FC236}">
                <a16:creationId xmlns:a16="http://schemas.microsoft.com/office/drawing/2014/main" id="{5E2F7927-F2DD-B3B8-042F-1A1FABDE98DE}"/>
              </a:ext>
            </a:extLst>
          </p:cNvPr>
          <p:cNvSpPr txBox="1"/>
          <p:nvPr/>
        </p:nvSpPr>
        <p:spPr>
          <a:xfrm>
            <a:off x="4231429" y="3641678"/>
            <a:ext cx="984757" cy="369332"/>
          </a:xfrm>
          <a:prstGeom prst="rect">
            <a:avLst/>
          </a:prstGeom>
          <a:noFill/>
        </p:spPr>
        <p:txBody>
          <a:bodyPr wrap="none" rtlCol="0">
            <a:spAutoFit/>
          </a:bodyPr>
          <a:lstStyle/>
          <a:p>
            <a:r>
              <a:rPr lang="en-US" dirty="0">
                <a:solidFill>
                  <a:srgbClr val="002060"/>
                </a:solidFill>
              </a:rPr>
              <a:t>59 mg/d</a:t>
            </a:r>
          </a:p>
        </p:txBody>
      </p:sp>
      <p:sp>
        <p:nvSpPr>
          <p:cNvPr id="13" name="TextBox 12">
            <a:extLst>
              <a:ext uri="{FF2B5EF4-FFF2-40B4-BE49-F238E27FC236}">
                <a16:creationId xmlns:a16="http://schemas.microsoft.com/office/drawing/2014/main" id="{C016039B-308B-EC52-FBD8-1F9A36E4D2E6}"/>
              </a:ext>
            </a:extLst>
          </p:cNvPr>
          <p:cNvSpPr txBox="1"/>
          <p:nvPr/>
        </p:nvSpPr>
        <p:spPr>
          <a:xfrm>
            <a:off x="6084234" y="3662890"/>
            <a:ext cx="1159485" cy="369332"/>
          </a:xfrm>
          <a:prstGeom prst="rect">
            <a:avLst/>
          </a:prstGeom>
          <a:noFill/>
        </p:spPr>
        <p:txBody>
          <a:bodyPr wrap="none" rtlCol="0">
            <a:spAutoFit/>
          </a:bodyPr>
          <a:lstStyle/>
          <a:p>
            <a:r>
              <a:rPr lang="en-US" dirty="0">
                <a:solidFill>
                  <a:srgbClr val="002060"/>
                </a:solidFill>
              </a:rPr>
              <a:t>10.4 mg/d</a:t>
            </a:r>
          </a:p>
        </p:txBody>
      </p:sp>
      <p:sp>
        <p:nvSpPr>
          <p:cNvPr id="14" name="TextBox 13">
            <a:extLst>
              <a:ext uri="{FF2B5EF4-FFF2-40B4-BE49-F238E27FC236}">
                <a16:creationId xmlns:a16="http://schemas.microsoft.com/office/drawing/2014/main" id="{950761A4-39EB-1644-703E-CF2A8892BCCB}"/>
              </a:ext>
            </a:extLst>
          </p:cNvPr>
          <p:cNvSpPr txBox="1"/>
          <p:nvPr/>
        </p:nvSpPr>
        <p:spPr>
          <a:xfrm>
            <a:off x="4877265" y="4217807"/>
            <a:ext cx="941283" cy="461665"/>
          </a:xfrm>
          <a:prstGeom prst="rect">
            <a:avLst/>
          </a:prstGeom>
          <a:noFill/>
        </p:spPr>
        <p:txBody>
          <a:bodyPr wrap="none" rtlCol="0">
            <a:spAutoFit/>
          </a:bodyPr>
          <a:lstStyle/>
          <a:p>
            <a:r>
              <a:rPr lang="en-US" sz="2400" dirty="0">
                <a:solidFill>
                  <a:srgbClr val="002060"/>
                </a:solidFill>
              </a:rPr>
              <a:t>5.24 g</a:t>
            </a:r>
          </a:p>
        </p:txBody>
      </p:sp>
      <p:sp>
        <p:nvSpPr>
          <p:cNvPr id="15" name="TextBox 14">
            <a:extLst>
              <a:ext uri="{FF2B5EF4-FFF2-40B4-BE49-F238E27FC236}">
                <a16:creationId xmlns:a16="http://schemas.microsoft.com/office/drawing/2014/main" id="{6A881323-93CB-9886-6975-A9CD9F24EBC3}"/>
              </a:ext>
            </a:extLst>
          </p:cNvPr>
          <p:cNvSpPr txBox="1"/>
          <p:nvPr/>
        </p:nvSpPr>
        <p:spPr>
          <a:xfrm>
            <a:off x="4159866" y="4950185"/>
            <a:ext cx="1042465" cy="369332"/>
          </a:xfrm>
          <a:prstGeom prst="rect">
            <a:avLst/>
          </a:prstGeom>
          <a:noFill/>
        </p:spPr>
        <p:txBody>
          <a:bodyPr wrap="none" rtlCol="0">
            <a:spAutoFit/>
          </a:bodyPr>
          <a:lstStyle/>
          <a:p>
            <a:r>
              <a:rPr lang="en-US" dirty="0">
                <a:solidFill>
                  <a:srgbClr val="002060"/>
                </a:solidFill>
              </a:rPr>
              <a:t>0.7 mg/d</a:t>
            </a:r>
          </a:p>
        </p:txBody>
      </p:sp>
      <p:sp>
        <p:nvSpPr>
          <p:cNvPr id="16" name="TextBox 15">
            <a:extLst>
              <a:ext uri="{FF2B5EF4-FFF2-40B4-BE49-F238E27FC236}">
                <a16:creationId xmlns:a16="http://schemas.microsoft.com/office/drawing/2014/main" id="{2ECBA648-AE87-ED4B-94F5-98CC369D8A4B}"/>
              </a:ext>
            </a:extLst>
          </p:cNvPr>
          <p:cNvSpPr txBox="1"/>
          <p:nvPr/>
        </p:nvSpPr>
        <p:spPr>
          <a:xfrm>
            <a:off x="6559401" y="4042825"/>
            <a:ext cx="1885260" cy="369332"/>
          </a:xfrm>
          <a:prstGeom prst="rect">
            <a:avLst/>
          </a:prstGeom>
          <a:noFill/>
        </p:spPr>
        <p:txBody>
          <a:bodyPr wrap="none" rtlCol="0">
            <a:spAutoFit/>
          </a:bodyPr>
          <a:lstStyle/>
          <a:p>
            <a:r>
              <a:rPr lang="en-US" dirty="0">
                <a:solidFill>
                  <a:srgbClr val="002060"/>
                </a:solidFill>
              </a:rPr>
              <a:t>surface sediments</a:t>
            </a:r>
          </a:p>
        </p:txBody>
      </p:sp>
      <p:sp>
        <p:nvSpPr>
          <p:cNvPr id="17" name="Arrow: Right 16">
            <a:extLst>
              <a:ext uri="{FF2B5EF4-FFF2-40B4-BE49-F238E27FC236}">
                <a16:creationId xmlns:a16="http://schemas.microsoft.com/office/drawing/2014/main" id="{0B44592A-E456-4C42-B264-A046C5ECC33B}"/>
              </a:ext>
            </a:extLst>
          </p:cNvPr>
          <p:cNvSpPr/>
          <p:nvPr/>
        </p:nvSpPr>
        <p:spPr>
          <a:xfrm rot="16200000">
            <a:off x="5720010" y="3801483"/>
            <a:ext cx="728449" cy="119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18" name="Arrow: Right 17">
            <a:extLst>
              <a:ext uri="{FF2B5EF4-FFF2-40B4-BE49-F238E27FC236}">
                <a16:creationId xmlns:a16="http://schemas.microsoft.com/office/drawing/2014/main" id="{CEDCE8B8-5F0B-B080-AE1A-5BC766AA9821}"/>
              </a:ext>
            </a:extLst>
          </p:cNvPr>
          <p:cNvSpPr/>
          <p:nvPr/>
        </p:nvSpPr>
        <p:spPr>
          <a:xfrm rot="5400000">
            <a:off x="4945042" y="4911001"/>
            <a:ext cx="728449" cy="119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19" name="TextBox 18">
            <a:extLst>
              <a:ext uri="{FF2B5EF4-FFF2-40B4-BE49-F238E27FC236}">
                <a16:creationId xmlns:a16="http://schemas.microsoft.com/office/drawing/2014/main" id="{66D3CEF7-F443-3B17-9F1E-35BE4D7845AB}"/>
              </a:ext>
            </a:extLst>
          </p:cNvPr>
          <p:cNvSpPr txBox="1"/>
          <p:nvPr/>
        </p:nvSpPr>
        <p:spPr>
          <a:xfrm>
            <a:off x="1328540" y="753334"/>
            <a:ext cx="1963807" cy="461665"/>
          </a:xfrm>
          <a:prstGeom prst="rect">
            <a:avLst/>
          </a:prstGeom>
          <a:noFill/>
        </p:spPr>
        <p:txBody>
          <a:bodyPr wrap="none" rtlCol="0">
            <a:spAutoFit/>
          </a:bodyPr>
          <a:lstStyle/>
          <a:p>
            <a:r>
              <a:rPr lang="en-US" sz="2400" dirty="0">
                <a:solidFill>
                  <a:srgbClr val="002060"/>
                </a:solidFill>
              </a:rPr>
              <a:t>Estuary Inflow</a:t>
            </a:r>
          </a:p>
        </p:txBody>
      </p:sp>
      <p:sp>
        <p:nvSpPr>
          <p:cNvPr id="20" name="TextBox 19">
            <a:extLst>
              <a:ext uri="{FF2B5EF4-FFF2-40B4-BE49-F238E27FC236}">
                <a16:creationId xmlns:a16="http://schemas.microsoft.com/office/drawing/2014/main" id="{44FBBE54-AF52-29FF-F705-1EDAC7411A80}"/>
              </a:ext>
            </a:extLst>
          </p:cNvPr>
          <p:cNvSpPr txBox="1"/>
          <p:nvPr/>
        </p:nvSpPr>
        <p:spPr>
          <a:xfrm>
            <a:off x="8397126" y="763883"/>
            <a:ext cx="1198983" cy="461665"/>
          </a:xfrm>
          <a:prstGeom prst="rect">
            <a:avLst/>
          </a:prstGeom>
          <a:noFill/>
        </p:spPr>
        <p:txBody>
          <a:bodyPr wrap="none" rtlCol="0">
            <a:spAutoFit/>
          </a:bodyPr>
          <a:lstStyle/>
          <a:p>
            <a:r>
              <a:rPr lang="en-US" sz="2400" dirty="0">
                <a:solidFill>
                  <a:srgbClr val="002060"/>
                </a:solidFill>
              </a:rPr>
              <a:t>Into Bay</a:t>
            </a:r>
          </a:p>
        </p:txBody>
      </p:sp>
      <p:sp>
        <p:nvSpPr>
          <p:cNvPr id="21" name="TextBox 20">
            <a:extLst>
              <a:ext uri="{FF2B5EF4-FFF2-40B4-BE49-F238E27FC236}">
                <a16:creationId xmlns:a16="http://schemas.microsoft.com/office/drawing/2014/main" id="{3863E10F-7205-2DA4-9E90-57023F6772A2}"/>
              </a:ext>
            </a:extLst>
          </p:cNvPr>
          <p:cNvSpPr txBox="1"/>
          <p:nvPr/>
        </p:nvSpPr>
        <p:spPr>
          <a:xfrm>
            <a:off x="4835739" y="727726"/>
            <a:ext cx="799065" cy="461665"/>
          </a:xfrm>
          <a:prstGeom prst="rect">
            <a:avLst/>
          </a:prstGeom>
          <a:noFill/>
        </p:spPr>
        <p:txBody>
          <a:bodyPr wrap="none" rtlCol="0">
            <a:spAutoFit/>
          </a:bodyPr>
          <a:lstStyle/>
          <a:p>
            <a:r>
              <a:rPr lang="en-US" sz="2400" dirty="0">
                <a:solidFill>
                  <a:srgbClr val="002060"/>
                </a:solidFill>
              </a:rPr>
              <a:t>Cove</a:t>
            </a:r>
          </a:p>
        </p:txBody>
      </p:sp>
      <p:sp>
        <p:nvSpPr>
          <p:cNvPr id="2" name="TextBox 1">
            <a:extLst>
              <a:ext uri="{FF2B5EF4-FFF2-40B4-BE49-F238E27FC236}">
                <a16:creationId xmlns:a16="http://schemas.microsoft.com/office/drawing/2014/main" id="{5A0EF5CF-A15B-8BDA-29E9-2DD79972A9CB}"/>
              </a:ext>
            </a:extLst>
          </p:cNvPr>
          <p:cNvSpPr txBox="1"/>
          <p:nvPr/>
        </p:nvSpPr>
        <p:spPr>
          <a:xfrm>
            <a:off x="7310850" y="6094117"/>
            <a:ext cx="3608295" cy="369332"/>
          </a:xfrm>
          <a:prstGeom prst="rect">
            <a:avLst/>
          </a:prstGeom>
          <a:noFill/>
        </p:spPr>
        <p:txBody>
          <a:bodyPr wrap="none" rtlCol="0">
            <a:spAutoFit/>
          </a:bodyPr>
          <a:lstStyle/>
          <a:p>
            <a:r>
              <a:rPr lang="en-US" i="1" dirty="0">
                <a:solidFill>
                  <a:srgbClr val="002060"/>
                </a:solidFill>
              </a:rPr>
              <a:t>From Cashman, et al., In Preparation</a:t>
            </a:r>
          </a:p>
        </p:txBody>
      </p:sp>
    </p:spTree>
    <p:extLst>
      <p:ext uri="{BB962C8B-B14F-4D97-AF65-F5344CB8AC3E}">
        <p14:creationId xmlns:p14="http://schemas.microsoft.com/office/powerpoint/2010/main" val="36358821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B66742F-84F2-7733-FB48-ACC5FDCE27AE}"/>
              </a:ext>
            </a:extLst>
          </p:cNvPr>
          <p:cNvGraphicFramePr>
            <a:graphicFrameLocks/>
          </p:cNvGraphicFramePr>
          <p:nvPr/>
        </p:nvGraphicFramePr>
        <p:xfrm>
          <a:off x="665018" y="360217"/>
          <a:ext cx="9490364" cy="5763491"/>
        </p:xfrm>
        <a:graphic>
          <a:graphicData uri="http://schemas.openxmlformats.org/drawingml/2006/chart">
            <c:chart xmlns:c="http://schemas.openxmlformats.org/drawingml/2006/chart" xmlns:r="http://schemas.openxmlformats.org/officeDocument/2006/relationships" r:id="rId2"/>
          </a:graphicData>
        </a:graphic>
      </p:graphicFrame>
      <p:pic>
        <p:nvPicPr>
          <p:cNvPr id="2" name="Picture 1">
            <a:extLst>
              <a:ext uri="{FF2B5EF4-FFF2-40B4-BE49-F238E27FC236}">
                <a16:creationId xmlns:a16="http://schemas.microsoft.com/office/drawing/2014/main" id="{5A0BAF96-067C-A8EF-A6EB-358A35160CF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963" t="3166" r="6910" b="5253"/>
          <a:stretch/>
        </p:blipFill>
        <p:spPr bwMode="auto">
          <a:xfrm>
            <a:off x="0" y="0"/>
            <a:ext cx="9123449" cy="6858000"/>
          </a:xfrm>
          <a:prstGeom prst="rect">
            <a:avLst/>
          </a:prstGeom>
          <a:noFill/>
          <a:ln>
            <a:noFill/>
          </a:ln>
        </p:spPr>
      </p:pic>
      <p:sp>
        <p:nvSpPr>
          <p:cNvPr id="4" name="TextBox 3">
            <a:extLst>
              <a:ext uri="{FF2B5EF4-FFF2-40B4-BE49-F238E27FC236}">
                <a16:creationId xmlns:a16="http://schemas.microsoft.com/office/drawing/2014/main" id="{24A249D9-60D7-195C-0BD8-91CEF870717A}"/>
              </a:ext>
            </a:extLst>
          </p:cNvPr>
          <p:cNvSpPr txBox="1"/>
          <p:nvPr/>
        </p:nvSpPr>
        <p:spPr>
          <a:xfrm>
            <a:off x="9057716" y="5837594"/>
            <a:ext cx="3248069" cy="646331"/>
          </a:xfrm>
          <a:prstGeom prst="rect">
            <a:avLst/>
          </a:prstGeom>
          <a:noFill/>
        </p:spPr>
        <p:txBody>
          <a:bodyPr wrap="none" rtlCol="0">
            <a:spAutoFit/>
          </a:bodyPr>
          <a:lstStyle/>
          <a:p>
            <a:r>
              <a:rPr lang="en-US" i="1" dirty="0">
                <a:solidFill>
                  <a:srgbClr val="002060"/>
                </a:solidFill>
              </a:rPr>
              <a:t>From </a:t>
            </a:r>
          </a:p>
          <a:p>
            <a:r>
              <a:rPr lang="en-US" i="1" dirty="0">
                <a:solidFill>
                  <a:srgbClr val="002060"/>
                </a:solidFill>
              </a:rPr>
              <a:t>Cashman, et al., In Preparation</a:t>
            </a:r>
          </a:p>
        </p:txBody>
      </p:sp>
    </p:spTree>
    <p:extLst>
      <p:ext uri="{BB962C8B-B14F-4D97-AF65-F5344CB8AC3E}">
        <p14:creationId xmlns:p14="http://schemas.microsoft.com/office/powerpoint/2010/main" val="38802254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28" y="-60643"/>
            <a:ext cx="10515600" cy="834073"/>
          </a:xfrm>
        </p:spPr>
        <p:txBody>
          <a:bodyPr/>
          <a:lstStyle/>
          <a:p>
            <a:r>
              <a:rPr lang="en-US" sz="3600" dirty="0">
                <a:solidFill>
                  <a:srgbClr val="002060"/>
                </a:solidFill>
              </a:rPr>
              <a:t>References</a:t>
            </a:r>
            <a:endParaRPr lang="en-US" dirty="0">
              <a:solidFill>
                <a:srgbClr val="002060"/>
              </a:solidFill>
            </a:endParaRPr>
          </a:p>
        </p:txBody>
      </p:sp>
      <p:sp>
        <p:nvSpPr>
          <p:cNvPr id="7" name="TextBox 6">
            <a:extLst>
              <a:ext uri="{FF2B5EF4-FFF2-40B4-BE49-F238E27FC236}">
                <a16:creationId xmlns:a16="http://schemas.microsoft.com/office/drawing/2014/main" id="{97793B75-D12B-4023-B398-40795AEB6634}"/>
              </a:ext>
            </a:extLst>
          </p:cNvPr>
          <p:cNvSpPr txBox="1"/>
          <p:nvPr/>
        </p:nvSpPr>
        <p:spPr>
          <a:xfrm>
            <a:off x="502654" y="582067"/>
            <a:ext cx="10565674" cy="6632585"/>
          </a:xfrm>
          <a:prstGeom prst="rect">
            <a:avLst/>
          </a:prstGeom>
          <a:noFill/>
        </p:spPr>
        <p:txBody>
          <a:bodyPr wrap="square" rtlCol="0">
            <a:spAutoFit/>
          </a:bodyPr>
          <a:lstStyle/>
          <a:p>
            <a:pPr>
              <a:spcAft>
                <a:spcPts val="600"/>
              </a:spcAft>
            </a:pPr>
            <a:r>
              <a:rPr lang="en-US" sz="1500" dirty="0">
                <a:solidFill>
                  <a:srgbClr val="002060"/>
                </a:solidFill>
              </a:rPr>
              <a:t>Advanced Toxicant </a:t>
            </a:r>
          </a:p>
          <a:p>
            <a:pPr marL="285750" indent="-285750">
              <a:spcAft>
                <a:spcPts val="600"/>
              </a:spcAft>
              <a:buFont typeface="Arial" panose="020B0604020202020204" pitchFamily="34" charset="0"/>
              <a:buChar char="•"/>
            </a:pPr>
            <a:r>
              <a:rPr lang="en-US" sz="1500" dirty="0">
                <a:solidFill>
                  <a:srgbClr val="0070C0"/>
                </a:solidFill>
              </a:rPr>
              <a:t>Knightes, Christopher D., Ambrose, R.B., Jr., Avant, B., Han, Y., Acrey, B., Bouchard, D.C., Zepp, R., Wool, T. 2019. Modeling framework for simulating concentrations of solute chemicals, nanoparticles, and solids in surface waters and sediments: WASP8 Advanced Toxicant Module. </a:t>
            </a:r>
            <a:r>
              <a:rPr lang="en-US" sz="1500" i="1" dirty="0">
                <a:solidFill>
                  <a:srgbClr val="0070C0"/>
                </a:solidFill>
              </a:rPr>
              <a:t>Environmental Modelling &amp; Software</a:t>
            </a:r>
            <a:r>
              <a:rPr lang="en-US" sz="1500" dirty="0">
                <a:solidFill>
                  <a:srgbClr val="0070C0"/>
                </a:solidFill>
              </a:rPr>
              <a:t>. 111: 444-458, https://doi.org/10.1016/j.envsoft.2018.10.012.</a:t>
            </a:r>
          </a:p>
          <a:p>
            <a:pPr lvl="0">
              <a:spcAft>
                <a:spcPts val="600"/>
              </a:spcAft>
            </a:pPr>
            <a:r>
              <a:rPr lang="en-US" sz="1500" dirty="0">
                <a:solidFill>
                  <a:srgbClr val="002060"/>
                </a:solidFill>
              </a:rPr>
              <a:t>Nanomaterials</a:t>
            </a:r>
          </a:p>
          <a:p>
            <a:pPr marL="285750" indent="-285750">
              <a:spcAft>
                <a:spcPts val="600"/>
              </a:spcAft>
              <a:buFont typeface="Arial" panose="020B0604020202020204" pitchFamily="34" charset="0"/>
              <a:buChar char="•"/>
            </a:pPr>
            <a:r>
              <a:rPr lang="en-US" sz="1500" dirty="0">
                <a:solidFill>
                  <a:srgbClr val="0070C0"/>
                </a:solidFill>
              </a:rPr>
              <a:t>Avant, Brian, Bouchard, D., Chang, X., Hsieh, H.S., Acrey, B., Han, Y., Spear, J., Zepp, R. and Knightes, C.D., 2019. Environmental fate of multiwalled carbon nanotubes and graphene oxide across different aquatic ecosystems. </a:t>
            </a:r>
            <a:r>
              <a:rPr lang="en-US" sz="1500" i="1" dirty="0" err="1">
                <a:solidFill>
                  <a:srgbClr val="0070C0"/>
                </a:solidFill>
              </a:rPr>
              <a:t>NanoImpact</a:t>
            </a:r>
            <a:r>
              <a:rPr lang="en-US" sz="1500" dirty="0">
                <a:solidFill>
                  <a:srgbClr val="0070C0"/>
                </a:solidFill>
              </a:rPr>
              <a:t>. doi.org/10.1016/j.impact.2018.11.001</a:t>
            </a:r>
          </a:p>
          <a:p>
            <a:pPr marL="285750" indent="-285750">
              <a:spcAft>
                <a:spcPts val="600"/>
              </a:spcAft>
              <a:buFont typeface="Arial" panose="020B0604020202020204" pitchFamily="34" charset="0"/>
              <a:buChar char="•"/>
            </a:pPr>
            <a:r>
              <a:rPr lang="en-US" sz="1500" dirty="0">
                <a:solidFill>
                  <a:srgbClr val="0070C0"/>
                </a:solidFill>
              </a:rPr>
              <a:t>Bouchard, D.C., Knightes, C.D., Chang, X., Avant, B. 2017 Simulating Multiwalled Carbon Nanotube Transport in Surface Water Systems Using the Water Quality Analysis Simulation Program (WASP). </a:t>
            </a:r>
            <a:r>
              <a:rPr lang="en-US" sz="1500" i="1" dirty="0">
                <a:solidFill>
                  <a:srgbClr val="0070C0"/>
                </a:solidFill>
              </a:rPr>
              <a:t>Environmental Science &amp; Technology</a:t>
            </a:r>
            <a:r>
              <a:rPr lang="en-US" sz="1500" dirty="0">
                <a:solidFill>
                  <a:srgbClr val="0070C0"/>
                </a:solidFill>
              </a:rPr>
              <a:t>. DOI: 10.1021/acs.est.7b01477</a:t>
            </a:r>
          </a:p>
          <a:p>
            <a:pPr marL="285750" lvl="0" indent="-285750">
              <a:spcAft>
                <a:spcPts val="600"/>
              </a:spcAft>
              <a:buFont typeface="Arial" panose="020B0604020202020204" pitchFamily="34" charset="0"/>
              <a:buChar char="•"/>
            </a:pPr>
            <a:r>
              <a:rPr lang="en-US" sz="1500" dirty="0">
                <a:solidFill>
                  <a:srgbClr val="0070C0"/>
                </a:solidFill>
              </a:rPr>
              <a:t>Han, Yanlai, Knightes, C.D., Bouchard, D., Zepp, R., Avant, B., Hsien, H.-S., Chang, X., Acrey, B., Henderson, M.W., Spear. J. 2019. Simulating graphene oxide nanomaterial </a:t>
            </a:r>
            <a:r>
              <a:rPr lang="en-US" sz="1500" dirty="0" err="1">
                <a:solidFill>
                  <a:srgbClr val="0070C0"/>
                </a:solidFill>
              </a:rPr>
              <a:t>phototransformation</a:t>
            </a:r>
            <a:r>
              <a:rPr lang="en-US" sz="1500" dirty="0">
                <a:solidFill>
                  <a:srgbClr val="0070C0"/>
                </a:solidFill>
              </a:rPr>
              <a:t> and transport in surface water. </a:t>
            </a:r>
            <a:r>
              <a:rPr lang="en-US" sz="1500" i="1" dirty="0">
                <a:solidFill>
                  <a:srgbClr val="0070C0"/>
                </a:solidFill>
              </a:rPr>
              <a:t>Environmental Science: Nano</a:t>
            </a:r>
            <a:r>
              <a:rPr lang="en-US" sz="1500" dirty="0">
                <a:solidFill>
                  <a:srgbClr val="0070C0"/>
                </a:solidFill>
              </a:rPr>
              <a:t>. DOI: 10.1039/C8EN01088A.</a:t>
            </a:r>
          </a:p>
          <a:p>
            <a:pPr marL="285750" lvl="0" indent="-285750">
              <a:spcAft>
                <a:spcPts val="600"/>
              </a:spcAft>
              <a:buFont typeface="Arial" panose="020B0604020202020204" pitchFamily="34" charset="0"/>
              <a:buChar char="•"/>
            </a:pPr>
            <a:r>
              <a:rPr lang="en-US" sz="1500" dirty="0">
                <a:solidFill>
                  <a:srgbClr val="0070C0"/>
                </a:solidFill>
              </a:rPr>
              <a:t>Ross, B.N., Knightes, C.D. 2022. Simulation of the environmental fate and transport of nano copper oxide in a freshwater environment. ACS ES&amp;T Water. 2(9): 1532-1543. DOI: 10.1021/acsestwater.2c00157.</a:t>
            </a:r>
          </a:p>
          <a:p>
            <a:pPr>
              <a:spcAft>
                <a:spcPts val="600"/>
              </a:spcAft>
            </a:pPr>
            <a:r>
              <a:rPr lang="en-US" sz="1500" dirty="0">
                <a:solidFill>
                  <a:srgbClr val="002060"/>
                </a:solidFill>
              </a:rPr>
              <a:t>Mercury</a:t>
            </a:r>
          </a:p>
          <a:p>
            <a:pPr marL="285750" lvl="0" indent="-285750">
              <a:spcAft>
                <a:spcPts val="600"/>
              </a:spcAft>
              <a:buFont typeface="Arial" panose="020B0604020202020204" pitchFamily="34" charset="0"/>
              <a:buChar char="•"/>
            </a:pPr>
            <a:r>
              <a:rPr lang="en-US" sz="1500" dirty="0">
                <a:solidFill>
                  <a:srgbClr val="0070C0"/>
                </a:solidFill>
              </a:rPr>
              <a:t>Knightes, C.D., Sunderland, E.M., Barber, M.C. Johnston, J.M., Ambrose, R.B., Jr. 2009.  Application of Ecosystem-Scale Fate and Bioaccumulation Models to Predict Fish Mercury Response Times to Changes in Atmospheric Deposition. Environmental Toxicology and Chemistry 28(4): 881–893. </a:t>
            </a:r>
          </a:p>
          <a:p>
            <a:pPr marL="285750" lvl="0" indent="-285750">
              <a:spcAft>
                <a:spcPts val="600"/>
              </a:spcAft>
              <a:buFont typeface="Arial" panose="020B0604020202020204" pitchFamily="34" charset="0"/>
              <a:buChar char="•"/>
            </a:pPr>
            <a:r>
              <a:rPr lang="en-US" sz="1500" dirty="0">
                <a:solidFill>
                  <a:srgbClr val="0070C0"/>
                </a:solidFill>
              </a:rPr>
              <a:t>Eckley, C.S., Luxton, T.P., Knightes, C.D., Shah, V. 2021. Methylmercury production and degradation under light and dark conditions in the water column of the Hells Canyon Reservoirs, USA. Environmental Toxicology and Chemistry. 40(7):1827-1837. https://doi.org/10.1002/etc.5041</a:t>
            </a:r>
          </a:p>
          <a:p>
            <a:pPr lvl="0">
              <a:spcAft>
                <a:spcPts val="600"/>
              </a:spcAft>
            </a:pPr>
            <a:endParaRPr lang="en-US" sz="1500" dirty="0">
              <a:solidFill>
                <a:srgbClr val="0070C0"/>
              </a:solidFill>
            </a:endParaRPr>
          </a:p>
        </p:txBody>
      </p:sp>
    </p:spTree>
    <p:extLst>
      <p:ext uri="{BB962C8B-B14F-4D97-AF65-F5344CB8AC3E}">
        <p14:creationId xmlns:p14="http://schemas.microsoft.com/office/powerpoint/2010/main" val="1461115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3254" y="295966"/>
            <a:ext cx="11580453" cy="5755422"/>
          </a:xfrm>
          <a:prstGeom prst="rect">
            <a:avLst/>
          </a:prstGeom>
        </p:spPr>
        <p:txBody>
          <a:bodyPr wrap="square">
            <a:spAutoFit/>
          </a:bodyPr>
          <a:lstStyle/>
          <a:p>
            <a:r>
              <a:rPr lang="en-US" sz="3200" dirty="0">
                <a:solidFill>
                  <a:srgbClr val="002060"/>
                </a:solidFill>
              </a:rPr>
              <a:t>Advanced Toxicant Module designed to handle range of toxicants</a:t>
            </a:r>
          </a:p>
          <a:p>
            <a:endParaRPr lang="en-US" sz="2800" dirty="0">
              <a:solidFill>
                <a:srgbClr val="002060"/>
              </a:solidFill>
            </a:endParaRPr>
          </a:p>
          <a:p>
            <a:pPr marL="457200" indent="-457200">
              <a:buFont typeface="Arial" panose="020B0604020202020204" pitchFamily="34" charset="0"/>
              <a:buChar char="•"/>
            </a:pPr>
            <a:r>
              <a:rPr lang="en-US" sz="2800" dirty="0">
                <a:solidFill>
                  <a:srgbClr val="002060"/>
                </a:solidFill>
              </a:rPr>
              <a:t>Metals</a:t>
            </a:r>
          </a:p>
          <a:p>
            <a:pPr marL="914400" lvl="1" indent="-457200">
              <a:buFont typeface="Arial" panose="020B0604020202020204" pitchFamily="34" charset="0"/>
              <a:buChar char="•"/>
            </a:pPr>
            <a:r>
              <a:rPr lang="en-US" sz="2800" dirty="0">
                <a:solidFill>
                  <a:srgbClr val="002060"/>
                </a:solidFill>
              </a:rPr>
              <a:t>Copper, Lead, Zinc, Cadmium</a:t>
            </a:r>
          </a:p>
          <a:p>
            <a:pPr marL="914400" lvl="1" indent="-457200">
              <a:buFont typeface="Arial" panose="020B0604020202020204" pitchFamily="34" charset="0"/>
              <a:buChar char="•"/>
            </a:pPr>
            <a:r>
              <a:rPr lang="en-US" sz="2800" dirty="0">
                <a:solidFill>
                  <a:srgbClr val="002060"/>
                </a:solidFill>
              </a:rPr>
              <a:t>Arsenic, Tin, Selenium, Chromium</a:t>
            </a:r>
          </a:p>
          <a:p>
            <a:pPr marL="457200" indent="-457200">
              <a:buFont typeface="Arial" panose="020B0604020202020204" pitchFamily="34" charset="0"/>
              <a:buChar char="•"/>
            </a:pPr>
            <a:r>
              <a:rPr lang="en-US" sz="2800" dirty="0">
                <a:solidFill>
                  <a:srgbClr val="002060"/>
                </a:solidFill>
              </a:rPr>
              <a:t>Mercury</a:t>
            </a:r>
          </a:p>
          <a:p>
            <a:pPr marL="914400" lvl="1" indent="-457200">
              <a:buFont typeface="Arial" panose="020B0604020202020204" pitchFamily="34" charset="0"/>
              <a:buChar char="•"/>
            </a:pPr>
            <a:r>
              <a:rPr lang="en-US" sz="2800" dirty="0">
                <a:solidFill>
                  <a:srgbClr val="002060"/>
                </a:solidFill>
              </a:rPr>
              <a:t>Elemental, Divalent, Methyl </a:t>
            </a:r>
          </a:p>
          <a:p>
            <a:pPr marL="457200" indent="-457200">
              <a:buFont typeface="Arial" panose="020B0604020202020204" pitchFamily="34" charset="0"/>
              <a:buChar char="•"/>
            </a:pPr>
            <a:r>
              <a:rPr lang="en-US" sz="2800" dirty="0">
                <a:solidFill>
                  <a:srgbClr val="002060"/>
                </a:solidFill>
              </a:rPr>
              <a:t>Solute Chemicals</a:t>
            </a:r>
          </a:p>
          <a:p>
            <a:pPr marL="914400" lvl="1" indent="-457200">
              <a:buFont typeface="Arial" panose="020B0604020202020204" pitchFamily="34" charset="0"/>
              <a:buChar char="•"/>
            </a:pPr>
            <a:r>
              <a:rPr lang="en-US" sz="2800" dirty="0">
                <a:solidFill>
                  <a:srgbClr val="002060"/>
                </a:solidFill>
              </a:rPr>
              <a:t>MTBE, PCBs</a:t>
            </a:r>
          </a:p>
          <a:p>
            <a:pPr marL="914400" lvl="1" indent="-457200">
              <a:buFont typeface="Arial" panose="020B0604020202020204" pitchFamily="34" charset="0"/>
              <a:buChar char="•"/>
            </a:pPr>
            <a:r>
              <a:rPr lang="en-US" sz="2800" dirty="0">
                <a:solidFill>
                  <a:srgbClr val="002060"/>
                </a:solidFill>
              </a:rPr>
              <a:t>Petroleum, BTEX, PAHs, Chlorinated Solvents, VOCs</a:t>
            </a:r>
          </a:p>
          <a:p>
            <a:pPr marL="914400" lvl="1" indent="-457200">
              <a:buFont typeface="Arial" panose="020B0604020202020204" pitchFamily="34" charset="0"/>
              <a:buChar char="•"/>
            </a:pPr>
            <a:r>
              <a:rPr lang="en-US" sz="2800" dirty="0">
                <a:solidFill>
                  <a:srgbClr val="002060"/>
                </a:solidFill>
              </a:rPr>
              <a:t>Pesticides, Organic Acids, PFAS</a:t>
            </a:r>
          </a:p>
          <a:p>
            <a:pPr marL="457200" indent="-457200">
              <a:buFont typeface="Arial" panose="020B0604020202020204" pitchFamily="34" charset="0"/>
              <a:buChar char="•"/>
            </a:pPr>
            <a:r>
              <a:rPr lang="en-US" sz="2800" dirty="0">
                <a:solidFill>
                  <a:srgbClr val="002060"/>
                </a:solidFill>
              </a:rPr>
              <a:t>Nanomaterials</a:t>
            </a:r>
          </a:p>
          <a:p>
            <a:pPr marL="914400" lvl="1" indent="-457200">
              <a:buFont typeface="Arial" panose="020B0604020202020204" pitchFamily="34" charset="0"/>
              <a:buChar char="•"/>
            </a:pPr>
            <a:r>
              <a:rPr lang="en-US" sz="2800" dirty="0">
                <a:solidFill>
                  <a:srgbClr val="002060"/>
                </a:solidFill>
              </a:rPr>
              <a:t>Graphene Oxide, Copper Oxide, Multi-walled Carbon Nanotubes</a:t>
            </a:r>
          </a:p>
        </p:txBody>
      </p:sp>
    </p:spTree>
    <p:extLst>
      <p:ext uri="{BB962C8B-B14F-4D97-AF65-F5344CB8AC3E}">
        <p14:creationId xmlns:p14="http://schemas.microsoft.com/office/powerpoint/2010/main" val="3963627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950928717"/>
              </p:ext>
            </p:extLst>
          </p:nvPr>
        </p:nvGraphicFramePr>
        <p:xfrm>
          <a:off x="334340" y="198120"/>
          <a:ext cx="10880454" cy="6461760"/>
        </p:xfrm>
        <a:graphic>
          <a:graphicData uri="http://schemas.openxmlformats.org/drawingml/2006/table">
            <a:tbl>
              <a:tblPr firstRow="1" firstCol="1" bandRow="1">
                <a:tableStyleId>{5C22544A-7EE6-4342-B048-85BDC9FD1C3A}</a:tableStyleId>
              </a:tblPr>
              <a:tblGrid>
                <a:gridCol w="3383598">
                  <a:extLst>
                    <a:ext uri="{9D8B030D-6E8A-4147-A177-3AD203B41FA5}">
                      <a16:colId xmlns:a16="http://schemas.microsoft.com/office/drawing/2014/main" val="3182351786"/>
                    </a:ext>
                  </a:extLst>
                </a:gridCol>
                <a:gridCol w="3213335">
                  <a:extLst>
                    <a:ext uri="{9D8B030D-6E8A-4147-A177-3AD203B41FA5}">
                      <a16:colId xmlns:a16="http://schemas.microsoft.com/office/drawing/2014/main" val="3159154309"/>
                    </a:ext>
                  </a:extLst>
                </a:gridCol>
                <a:gridCol w="4283521">
                  <a:extLst>
                    <a:ext uri="{9D8B030D-6E8A-4147-A177-3AD203B41FA5}">
                      <a16:colId xmlns:a16="http://schemas.microsoft.com/office/drawing/2014/main" val="3615393593"/>
                    </a:ext>
                  </a:extLst>
                </a:gridCol>
              </a:tblGrid>
              <a:tr h="0">
                <a:tc>
                  <a:txBody>
                    <a:bodyPr/>
                    <a:lstStyle/>
                    <a:p>
                      <a:pPr marL="0" marR="0">
                        <a:spcBef>
                          <a:spcPts val="0"/>
                        </a:spcBef>
                        <a:spcAft>
                          <a:spcPts val="0"/>
                        </a:spcAft>
                      </a:pPr>
                      <a:r>
                        <a:rPr lang="en-US" sz="1800" dirty="0">
                          <a:solidFill>
                            <a:srgbClr val="002060"/>
                          </a:solidFill>
                          <a:effectLst/>
                        </a:rPr>
                        <a:t>State Variables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spcBef>
                          <a:spcPts val="0"/>
                        </a:spcBef>
                        <a:spcAft>
                          <a:spcPts val="0"/>
                        </a:spcAft>
                      </a:pPr>
                      <a:r>
                        <a:rPr lang="en-US" sz="1800" dirty="0">
                          <a:solidFill>
                            <a:srgbClr val="002060"/>
                          </a:solidFill>
                          <a:effectLst/>
                        </a:rPr>
                        <a:t>Examples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spcBef>
                          <a:spcPts val="0"/>
                        </a:spcBef>
                        <a:spcAft>
                          <a:spcPts val="0"/>
                        </a:spcAft>
                      </a:pPr>
                      <a:r>
                        <a:rPr lang="en-US" sz="1800" dirty="0">
                          <a:solidFill>
                            <a:srgbClr val="002060"/>
                          </a:solidFill>
                          <a:effectLst/>
                        </a:rPr>
                        <a:t>Example Governing Processes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3261535441"/>
                  </a:ext>
                </a:extLst>
              </a:tr>
              <a:tr h="0">
                <a:tc>
                  <a:txBody>
                    <a:bodyPr/>
                    <a:lstStyle/>
                    <a:p>
                      <a:pPr marL="0" marR="0">
                        <a:spcBef>
                          <a:spcPts val="0"/>
                        </a:spcBef>
                        <a:spcAft>
                          <a:spcPts val="0"/>
                        </a:spcAft>
                      </a:pPr>
                      <a:r>
                        <a:rPr lang="en-US" sz="1800" dirty="0">
                          <a:solidFill>
                            <a:srgbClr val="002060"/>
                          </a:solidFill>
                          <a:effectLst/>
                        </a:rPr>
                        <a:t>1-10+ Solids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a:solidFill>
                            <a:srgbClr val="002060"/>
                          </a:solidFill>
                          <a:effectLst/>
                        </a:rPr>
                        <a:t>Sand, Silt, Clay, Particulate Organic Matter, Algae</a:t>
                      </a:r>
                      <a:endParaRPr lang="en-US" sz="280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a:solidFill>
                            <a:srgbClr val="002060"/>
                          </a:solidFill>
                          <a:effectLst/>
                        </a:rPr>
                        <a:t>Settling, Deposition, Erosion, Resuspension,</a:t>
                      </a:r>
                      <a:endParaRPr lang="en-US" sz="2800">
                        <a:solidFill>
                          <a:srgbClr val="002060"/>
                        </a:solidFill>
                        <a:effectLst/>
                      </a:endParaRPr>
                    </a:p>
                    <a:p>
                      <a:pPr marL="0" marR="0">
                        <a:spcBef>
                          <a:spcPts val="0"/>
                        </a:spcBef>
                        <a:spcAft>
                          <a:spcPts val="0"/>
                        </a:spcAft>
                      </a:pPr>
                      <a:r>
                        <a:rPr lang="en-US" sz="1800">
                          <a:solidFill>
                            <a:srgbClr val="002060"/>
                          </a:solidFill>
                          <a:effectLst/>
                        </a:rPr>
                        <a:t>Bed Load, Growth, Decay</a:t>
                      </a:r>
                      <a:endParaRPr lang="en-US" sz="2800">
                        <a:solidFill>
                          <a:srgbClr val="002060"/>
                        </a:solidFill>
                        <a:effectLst/>
                      </a:endParaRPr>
                    </a:p>
                    <a:p>
                      <a:pPr marL="0" marR="0">
                        <a:spcBef>
                          <a:spcPts val="0"/>
                        </a:spcBef>
                        <a:spcAft>
                          <a:spcPts val="0"/>
                        </a:spcAft>
                      </a:pPr>
                      <a:r>
                        <a:rPr lang="en-US" sz="1800">
                          <a:solidFill>
                            <a:srgbClr val="002060"/>
                          </a:solidFill>
                          <a:effectLst/>
                        </a:rPr>
                        <a:t> </a:t>
                      </a:r>
                      <a:endParaRPr lang="en-US" sz="280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64524853"/>
                  </a:ext>
                </a:extLst>
              </a:tr>
              <a:tr h="0">
                <a:tc>
                  <a:txBody>
                    <a:bodyPr/>
                    <a:lstStyle/>
                    <a:p>
                      <a:pPr marL="0" marR="0">
                        <a:spcBef>
                          <a:spcPts val="0"/>
                        </a:spcBef>
                        <a:spcAft>
                          <a:spcPts val="0"/>
                        </a:spcAft>
                      </a:pPr>
                      <a:r>
                        <a:rPr lang="en-US" sz="1800" dirty="0">
                          <a:solidFill>
                            <a:srgbClr val="002060"/>
                          </a:solidFill>
                          <a:effectLst/>
                        </a:rPr>
                        <a:t>1-10+ Solute Chemicals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MTBE, PAHs, PCBs, BTEX, PFAS/PFOS, Chlorinated Solvents, VOCs, Organic Acids, Pesticides, Metals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Oxidation, Reduction, Biodegradation, Partitioning, Ionization, Volatilization</a:t>
                      </a:r>
                      <a:endParaRPr lang="en-US" sz="2800" dirty="0">
                        <a:solidFill>
                          <a:srgbClr val="002060"/>
                        </a:solidFill>
                        <a:effectLst/>
                      </a:endParaRPr>
                    </a:p>
                    <a:p>
                      <a:pPr marL="0" marR="0">
                        <a:spcBef>
                          <a:spcPts val="0"/>
                        </a:spcBef>
                        <a:spcAft>
                          <a:spcPts val="0"/>
                        </a:spcAft>
                      </a:pPr>
                      <a:r>
                        <a:rPr lang="en-US" sz="1800" dirty="0" err="1">
                          <a:solidFill>
                            <a:srgbClr val="002060"/>
                          </a:solidFill>
                          <a:effectLst/>
                        </a:rPr>
                        <a:t>Phototransformation</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42975567"/>
                  </a:ext>
                </a:extLst>
              </a:tr>
              <a:tr h="0">
                <a:tc>
                  <a:txBody>
                    <a:bodyPr/>
                    <a:lstStyle/>
                    <a:p>
                      <a:pPr marL="0" marR="0">
                        <a:spcBef>
                          <a:spcPts val="0"/>
                        </a:spcBef>
                        <a:spcAft>
                          <a:spcPts val="0"/>
                        </a:spcAft>
                      </a:pPr>
                      <a:r>
                        <a:rPr lang="en-US" sz="1800" dirty="0">
                          <a:solidFill>
                            <a:srgbClr val="002060"/>
                          </a:solidFill>
                          <a:effectLst/>
                        </a:rPr>
                        <a:t>1-10+ Nanomaterials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Graphene Oxide, Carbon Nanotubes, Copper Oxide, Iron Oxide, Nano Silver</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Decay, </a:t>
                      </a:r>
                      <a:r>
                        <a:rPr lang="en-US" sz="1800" dirty="0" err="1">
                          <a:solidFill>
                            <a:srgbClr val="002060"/>
                          </a:solidFill>
                          <a:effectLst/>
                        </a:rPr>
                        <a:t>Phototransformation</a:t>
                      </a:r>
                      <a:r>
                        <a:rPr lang="en-US" sz="1800" dirty="0">
                          <a:solidFill>
                            <a:srgbClr val="002060"/>
                          </a:solidFill>
                          <a:effectLst/>
                        </a:rPr>
                        <a:t>,</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Particle Attachment</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65327232"/>
                  </a:ext>
                </a:extLst>
              </a:tr>
              <a:tr h="359860">
                <a:tc>
                  <a:txBody>
                    <a:bodyPr/>
                    <a:lstStyle/>
                    <a:p>
                      <a:pPr marL="0" marR="0">
                        <a:spcBef>
                          <a:spcPts val="0"/>
                        </a:spcBef>
                        <a:spcAft>
                          <a:spcPts val="0"/>
                        </a:spcAft>
                      </a:pPr>
                      <a:r>
                        <a:rPr lang="en-US" sz="1800" dirty="0">
                          <a:solidFill>
                            <a:srgbClr val="002060"/>
                          </a:solidFill>
                          <a:effectLst/>
                        </a:rPr>
                        <a:t>1-5+ Dissolved Organic Carbon</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Labile, semi-labile, semi-recalcitrant, recalcitrant</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Decay, Complexation</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88163828"/>
                  </a:ext>
                </a:extLst>
              </a:tr>
              <a:tr h="0">
                <a:tc>
                  <a:txBody>
                    <a:bodyPr/>
                    <a:lstStyle/>
                    <a:p>
                      <a:pPr marL="0" marR="0">
                        <a:spcBef>
                          <a:spcPts val="0"/>
                        </a:spcBef>
                        <a:spcAft>
                          <a:spcPts val="0"/>
                        </a:spcAft>
                      </a:pPr>
                      <a:r>
                        <a:rPr lang="en-US" sz="1800" dirty="0">
                          <a:solidFill>
                            <a:srgbClr val="002060"/>
                          </a:solidFill>
                          <a:effectLst/>
                        </a:rPr>
                        <a:t>Mercury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Elemental mercury (Hg0), </a:t>
                      </a:r>
                    </a:p>
                    <a:p>
                      <a:pPr marL="0" marR="0">
                        <a:spcBef>
                          <a:spcPts val="0"/>
                        </a:spcBef>
                        <a:spcAft>
                          <a:spcPts val="0"/>
                        </a:spcAft>
                      </a:pPr>
                      <a:r>
                        <a:rPr lang="en-US" sz="1800" dirty="0">
                          <a:solidFill>
                            <a:srgbClr val="002060"/>
                          </a:solidFill>
                          <a:effectLst/>
                        </a:rPr>
                        <a:t>Divalent mercury (</a:t>
                      </a:r>
                      <a:r>
                        <a:rPr lang="en-US" sz="1800" dirty="0" err="1">
                          <a:solidFill>
                            <a:srgbClr val="002060"/>
                          </a:solidFill>
                          <a:effectLst/>
                        </a:rPr>
                        <a:t>HgII</a:t>
                      </a:r>
                      <a:r>
                        <a:rPr lang="en-US" sz="1800" dirty="0">
                          <a:solidFill>
                            <a:srgbClr val="002060"/>
                          </a:solidFill>
                          <a:effectLst/>
                        </a:rPr>
                        <a:t>), </a:t>
                      </a:r>
                    </a:p>
                    <a:p>
                      <a:pPr marL="0" marR="0">
                        <a:spcBef>
                          <a:spcPts val="0"/>
                        </a:spcBef>
                        <a:spcAft>
                          <a:spcPts val="0"/>
                        </a:spcAft>
                      </a:pPr>
                      <a:r>
                        <a:rPr lang="en-US" sz="1800" dirty="0">
                          <a:solidFill>
                            <a:srgbClr val="002060"/>
                          </a:solidFill>
                          <a:effectLst/>
                        </a:rPr>
                        <a:t>Legacy divalent mercury (</a:t>
                      </a:r>
                      <a:r>
                        <a:rPr lang="en-US" sz="1800" dirty="0" err="1">
                          <a:solidFill>
                            <a:srgbClr val="002060"/>
                          </a:solidFill>
                          <a:effectLst/>
                        </a:rPr>
                        <a:t>HgII</a:t>
                      </a:r>
                      <a:r>
                        <a:rPr lang="en-US" sz="1800" dirty="0">
                          <a:solidFill>
                            <a:srgbClr val="002060"/>
                          </a:solidFill>
                          <a:effectLst/>
                        </a:rPr>
                        <a:t>),</a:t>
                      </a:r>
                    </a:p>
                    <a:p>
                      <a:pPr marL="0" marR="0">
                        <a:spcBef>
                          <a:spcPts val="0"/>
                        </a:spcBef>
                        <a:spcAft>
                          <a:spcPts val="0"/>
                        </a:spcAft>
                      </a:pPr>
                      <a:r>
                        <a:rPr lang="en-US" sz="1800" dirty="0">
                          <a:solidFill>
                            <a:srgbClr val="002060"/>
                          </a:solidFill>
                          <a:effectLst/>
                        </a:rPr>
                        <a:t>Methyl mercury (</a:t>
                      </a:r>
                      <a:r>
                        <a:rPr lang="en-US" sz="1800" dirty="0" err="1">
                          <a:solidFill>
                            <a:srgbClr val="002060"/>
                          </a:solidFill>
                          <a:effectLst/>
                        </a:rPr>
                        <a:t>MeHg</a:t>
                      </a:r>
                      <a:r>
                        <a:rPr lang="en-US" sz="1800" dirty="0">
                          <a:solidFill>
                            <a:srgbClr val="002060"/>
                          </a:solidFill>
                          <a:effectLst/>
                        </a:rPr>
                        <a:t>)</a:t>
                      </a:r>
                    </a:p>
                    <a:p>
                      <a:pPr marL="0" marR="0">
                        <a:spcBef>
                          <a:spcPts val="0"/>
                        </a:spcBef>
                        <a:spcAft>
                          <a:spcPts val="0"/>
                        </a:spcAft>
                      </a:pP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Oxidation, Reduction, </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Methylation, Demethylation,</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Photo-demethylation</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Volatilization, Particle Attachment</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01562893"/>
                  </a:ext>
                </a:extLst>
              </a:tr>
              <a:tr h="0">
                <a:tc>
                  <a:txBody>
                    <a:bodyPr/>
                    <a:lstStyle/>
                    <a:p>
                      <a:pPr marL="0" marR="0">
                        <a:spcBef>
                          <a:spcPts val="0"/>
                        </a:spcBef>
                        <a:spcAft>
                          <a:spcPts val="0"/>
                        </a:spcAft>
                      </a:pPr>
                      <a:r>
                        <a:rPr lang="en-US" sz="1800" dirty="0">
                          <a:solidFill>
                            <a:srgbClr val="002060"/>
                          </a:solidFill>
                          <a:effectLst/>
                        </a:rPr>
                        <a:t>Pathogens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Escherichia coli</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Decay,</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Photo-driven Decay,</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Particle Attachment</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27644122"/>
                  </a:ext>
                </a:extLst>
              </a:tr>
            </a:tbl>
          </a:graphicData>
        </a:graphic>
      </p:graphicFrame>
    </p:spTree>
    <p:extLst>
      <p:ext uri="{BB962C8B-B14F-4D97-AF65-F5344CB8AC3E}">
        <p14:creationId xmlns:p14="http://schemas.microsoft.com/office/powerpoint/2010/main" val="3589970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ain graphic">
            <a:extLst>
              <a:ext uri="{FF2B5EF4-FFF2-40B4-BE49-F238E27FC236}">
                <a16:creationId xmlns:a16="http://schemas.microsoft.com/office/drawing/2014/main" id="{83606CB6-2FDC-597B-26A0-FB2734E279E2}"/>
              </a:ext>
            </a:extLst>
          </p:cNvPr>
          <p:cNvPicPr/>
          <p:nvPr/>
        </p:nvPicPr>
        <p:blipFill>
          <a:blip r:embed="rId2"/>
          <a:stretch/>
        </p:blipFill>
        <p:spPr>
          <a:xfrm>
            <a:off x="92468" y="1207213"/>
            <a:ext cx="8183366" cy="4607958"/>
          </a:xfrm>
          <a:prstGeom prst="rect">
            <a:avLst/>
          </a:prstGeom>
          <a:ln>
            <a:noFill/>
          </a:ln>
        </p:spPr>
      </p:pic>
      <p:sp>
        <p:nvSpPr>
          <p:cNvPr id="4" name="TextBox 3">
            <a:extLst>
              <a:ext uri="{FF2B5EF4-FFF2-40B4-BE49-F238E27FC236}">
                <a16:creationId xmlns:a16="http://schemas.microsoft.com/office/drawing/2014/main" id="{19EA8BC8-029C-D1C6-DFC7-7A956C3111D3}"/>
              </a:ext>
            </a:extLst>
          </p:cNvPr>
          <p:cNvSpPr txBox="1"/>
          <p:nvPr/>
        </p:nvSpPr>
        <p:spPr>
          <a:xfrm>
            <a:off x="8399297" y="1351508"/>
            <a:ext cx="3318553" cy="4154984"/>
          </a:xfrm>
          <a:prstGeom prst="rect">
            <a:avLst/>
          </a:prstGeom>
          <a:noFill/>
        </p:spPr>
        <p:txBody>
          <a:bodyPr wrap="square">
            <a:spAutoFit/>
          </a:bodyPr>
          <a:lstStyle/>
          <a:p>
            <a:r>
              <a:rPr lang="en-US" sz="2400" b="0" strike="noStrike" spc="-1" dirty="0">
                <a:solidFill>
                  <a:srgbClr val="002060"/>
                </a:solidFill>
                <a:latin typeface="Arial"/>
              </a:rPr>
              <a:t>PROCESSES</a:t>
            </a:r>
          </a:p>
          <a:p>
            <a:endParaRPr lang="en-US" sz="2400" spc="-1" dirty="0">
              <a:solidFill>
                <a:srgbClr val="002060"/>
              </a:solidFill>
              <a:latin typeface="Arial"/>
            </a:endParaRPr>
          </a:p>
          <a:p>
            <a:pPr marL="342900" indent="-342900">
              <a:buAutoNum type="arabicParenBoth"/>
            </a:pPr>
            <a:r>
              <a:rPr lang="en-US" sz="2400" b="0" strike="noStrike" spc="-1" dirty="0">
                <a:solidFill>
                  <a:srgbClr val="002060"/>
                </a:solidFill>
                <a:latin typeface="Arial"/>
              </a:rPr>
              <a:t> Dissolution</a:t>
            </a:r>
          </a:p>
          <a:p>
            <a:r>
              <a:rPr lang="en-US" sz="2400" b="0" strike="noStrike" spc="-1" dirty="0">
                <a:solidFill>
                  <a:srgbClr val="002060"/>
                </a:solidFill>
                <a:latin typeface="Arial"/>
              </a:rPr>
              <a:t>(2) Sorption </a:t>
            </a:r>
          </a:p>
          <a:p>
            <a:r>
              <a:rPr lang="en-US" sz="2400" b="0" strike="noStrike" spc="-1" dirty="0">
                <a:solidFill>
                  <a:srgbClr val="002060"/>
                </a:solidFill>
                <a:latin typeface="Arial"/>
              </a:rPr>
              <a:t>(3) Complexation </a:t>
            </a:r>
          </a:p>
          <a:p>
            <a:r>
              <a:rPr lang="en-US" sz="2400" b="0" strike="noStrike" spc="-1" dirty="0">
                <a:solidFill>
                  <a:srgbClr val="002060"/>
                </a:solidFill>
                <a:latin typeface="Arial"/>
              </a:rPr>
              <a:t>(4) Heteroaggregation</a:t>
            </a:r>
          </a:p>
          <a:p>
            <a:r>
              <a:rPr lang="en-US" sz="2400" b="0" strike="noStrike" spc="-1" dirty="0">
                <a:solidFill>
                  <a:srgbClr val="002060"/>
                </a:solidFill>
                <a:latin typeface="Arial"/>
              </a:rPr>
              <a:t>(5) Sedimentation </a:t>
            </a:r>
          </a:p>
          <a:p>
            <a:r>
              <a:rPr lang="en-US" sz="2400" b="0" strike="noStrike" spc="-1" dirty="0">
                <a:solidFill>
                  <a:srgbClr val="002060"/>
                </a:solidFill>
                <a:latin typeface="Arial"/>
              </a:rPr>
              <a:t>(6) Resuspension </a:t>
            </a:r>
          </a:p>
          <a:p>
            <a:r>
              <a:rPr lang="en-US" sz="2400" b="0" strike="noStrike" spc="-1" dirty="0">
                <a:solidFill>
                  <a:srgbClr val="002060"/>
                </a:solidFill>
                <a:latin typeface="Arial"/>
              </a:rPr>
              <a:t>(7) Diffusion </a:t>
            </a:r>
          </a:p>
          <a:p>
            <a:r>
              <a:rPr lang="en-US" sz="2400" b="0" strike="noStrike" spc="-1" dirty="0">
                <a:solidFill>
                  <a:srgbClr val="002060"/>
                </a:solidFill>
                <a:latin typeface="Arial"/>
              </a:rPr>
              <a:t>(8) Burial </a:t>
            </a:r>
          </a:p>
          <a:p>
            <a:r>
              <a:rPr lang="en-US" sz="2400" b="0" strike="noStrike" spc="-1" dirty="0">
                <a:solidFill>
                  <a:srgbClr val="002060"/>
                </a:solidFill>
                <a:latin typeface="Arial"/>
              </a:rPr>
              <a:t>(9) Advection </a:t>
            </a:r>
          </a:p>
        </p:txBody>
      </p:sp>
      <p:sp>
        <p:nvSpPr>
          <p:cNvPr id="6" name="TextBox 5">
            <a:extLst>
              <a:ext uri="{FF2B5EF4-FFF2-40B4-BE49-F238E27FC236}">
                <a16:creationId xmlns:a16="http://schemas.microsoft.com/office/drawing/2014/main" id="{90E154A6-F460-8EB3-4165-54C3D38FC5CB}"/>
              </a:ext>
            </a:extLst>
          </p:cNvPr>
          <p:cNvSpPr txBox="1"/>
          <p:nvPr/>
        </p:nvSpPr>
        <p:spPr>
          <a:xfrm>
            <a:off x="88615" y="6072296"/>
            <a:ext cx="3995363" cy="369332"/>
          </a:xfrm>
          <a:prstGeom prst="rect">
            <a:avLst/>
          </a:prstGeom>
          <a:noFill/>
        </p:spPr>
        <p:txBody>
          <a:bodyPr wrap="square">
            <a:spAutoFit/>
          </a:bodyPr>
          <a:lstStyle/>
          <a:p>
            <a:r>
              <a:rPr lang="en-US" b="0" i="1" dirty="0">
                <a:solidFill>
                  <a:srgbClr val="002060"/>
                </a:solidFill>
                <a:effectLst/>
                <a:latin typeface="Roboto" panose="02000000000000000000" pitchFamily="2" charset="0"/>
              </a:rPr>
              <a:t>ACS EST Water</a:t>
            </a:r>
            <a:r>
              <a:rPr lang="en-US" b="0" i="0" dirty="0">
                <a:solidFill>
                  <a:srgbClr val="002060"/>
                </a:solidFill>
                <a:effectLst/>
                <a:latin typeface="Roboto" panose="02000000000000000000" pitchFamily="2" charset="0"/>
              </a:rPr>
              <a:t> 2022, 2, 9, 1532-1543</a:t>
            </a:r>
            <a:endParaRPr lang="en-US" dirty="0">
              <a:solidFill>
                <a:srgbClr val="002060"/>
              </a:solidFill>
            </a:endParaRPr>
          </a:p>
        </p:txBody>
      </p:sp>
      <p:sp>
        <p:nvSpPr>
          <p:cNvPr id="7" name="TextBox 6">
            <a:extLst>
              <a:ext uri="{FF2B5EF4-FFF2-40B4-BE49-F238E27FC236}">
                <a16:creationId xmlns:a16="http://schemas.microsoft.com/office/drawing/2014/main" id="{7F635EA7-AD98-3678-43FA-3569522AC0BD}"/>
              </a:ext>
            </a:extLst>
          </p:cNvPr>
          <p:cNvSpPr txBox="1"/>
          <p:nvPr/>
        </p:nvSpPr>
        <p:spPr>
          <a:xfrm>
            <a:off x="0" y="-16726"/>
            <a:ext cx="7818634" cy="954107"/>
          </a:xfrm>
          <a:prstGeom prst="rect">
            <a:avLst/>
          </a:prstGeom>
          <a:noFill/>
        </p:spPr>
        <p:txBody>
          <a:bodyPr wrap="square" rtlCol="0">
            <a:spAutoFit/>
          </a:bodyPr>
          <a:lstStyle/>
          <a:p>
            <a:r>
              <a:rPr lang="en-US" sz="2800" dirty="0">
                <a:solidFill>
                  <a:srgbClr val="002060"/>
                </a:solidFill>
              </a:rPr>
              <a:t>Simulating release of Nano Copper Oxide From Boats in a well-mixed lake</a:t>
            </a:r>
          </a:p>
        </p:txBody>
      </p:sp>
    </p:spTree>
    <p:extLst>
      <p:ext uri="{BB962C8B-B14F-4D97-AF65-F5344CB8AC3E}">
        <p14:creationId xmlns:p14="http://schemas.microsoft.com/office/powerpoint/2010/main" val="3593217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289"/>
            <a:ext cx="10515600" cy="853951"/>
          </a:xfrm>
        </p:spPr>
        <p:txBody>
          <a:bodyPr/>
          <a:lstStyle/>
          <a:p>
            <a:r>
              <a:rPr lang="en-US" dirty="0"/>
              <a:t>Solute Chemicals Modeling</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8865" y="1133154"/>
            <a:ext cx="6155580" cy="5406928"/>
          </a:xfrm>
          <a:prstGeom prst="rect">
            <a:avLst/>
          </a:prstGeom>
        </p:spPr>
      </p:pic>
      <p:sp>
        <p:nvSpPr>
          <p:cNvPr id="4" name="TextBox 3">
            <a:extLst>
              <a:ext uri="{FF2B5EF4-FFF2-40B4-BE49-F238E27FC236}">
                <a16:creationId xmlns:a16="http://schemas.microsoft.com/office/drawing/2014/main" id="{C06F7730-E9CD-B2F4-DBC3-6B645B5AE541}"/>
              </a:ext>
            </a:extLst>
          </p:cNvPr>
          <p:cNvSpPr txBox="1"/>
          <p:nvPr/>
        </p:nvSpPr>
        <p:spPr>
          <a:xfrm>
            <a:off x="396504" y="1226508"/>
            <a:ext cx="3627807" cy="4832092"/>
          </a:xfrm>
          <a:prstGeom prst="rect">
            <a:avLst/>
          </a:prstGeom>
          <a:noFill/>
        </p:spPr>
        <p:txBody>
          <a:bodyPr wrap="square" rtlCol="0">
            <a:spAutoFit/>
          </a:bodyPr>
          <a:lstStyle/>
          <a:p>
            <a:r>
              <a:rPr lang="en-US" sz="4400" dirty="0">
                <a:solidFill>
                  <a:srgbClr val="002060"/>
                </a:solidFill>
              </a:rPr>
              <a:t>Processes</a:t>
            </a:r>
          </a:p>
          <a:p>
            <a:pPr marL="457200" indent="-457200">
              <a:buFont typeface="Arial" panose="020B0604020202020204" pitchFamily="34" charset="0"/>
              <a:buChar char="•"/>
            </a:pPr>
            <a:r>
              <a:rPr lang="en-US" sz="2400" dirty="0">
                <a:solidFill>
                  <a:srgbClr val="002060"/>
                </a:solidFill>
              </a:rPr>
              <a:t>Photo-transformation</a:t>
            </a:r>
          </a:p>
          <a:p>
            <a:pPr marL="457200" indent="-457200">
              <a:buFont typeface="Arial" panose="020B0604020202020204" pitchFamily="34" charset="0"/>
              <a:buChar char="•"/>
            </a:pPr>
            <a:r>
              <a:rPr lang="en-US" sz="2400" dirty="0">
                <a:solidFill>
                  <a:srgbClr val="002060"/>
                </a:solidFill>
              </a:rPr>
              <a:t>Biodegradation</a:t>
            </a:r>
          </a:p>
          <a:p>
            <a:pPr marL="457200" indent="-457200">
              <a:buFont typeface="Arial" panose="020B0604020202020204" pitchFamily="34" charset="0"/>
              <a:buChar char="•"/>
            </a:pPr>
            <a:r>
              <a:rPr lang="en-US" sz="2400" dirty="0">
                <a:solidFill>
                  <a:srgbClr val="002060"/>
                </a:solidFill>
              </a:rPr>
              <a:t>Oxidation</a:t>
            </a:r>
          </a:p>
          <a:p>
            <a:pPr marL="457200" indent="-457200">
              <a:buFont typeface="Arial" panose="020B0604020202020204" pitchFamily="34" charset="0"/>
              <a:buChar char="•"/>
            </a:pPr>
            <a:r>
              <a:rPr lang="en-US" sz="2400" dirty="0">
                <a:solidFill>
                  <a:srgbClr val="002060"/>
                </a:solidFill>
              </a:rPr>
              <a:t>Reduction</a:t>
            </a:r>
          </a:p>
          <a:p>
            <a:pPr marL="457200" indent="-457200">
              <a:buFont typeface="Arial" panose="020B0604020202020204" pitchFamily="34" charset="0"/>
              <a:buChar char="•"/>
            </a:pPr>
            <a:r>
              <a:rPr lang="en-US" sz="2400" dirty="0">
                <a:solidFill>
                  <a:srgbClr val="002060"/>
                </a:solidFill>
              </a:rPr>
              <a:t>Ionization</a:t>
            </a:r>
          </a:p>
          <a:p>
            <a:pPr marL="457200" indent="-457200">
              <a:buFont typeface="Arial" panose="020B0604020202020204" pitchFamily="34" charset="0"/>
              <a:buChar char="•"/>
            </a:pPr>
            <a:r>
              <a:rPr lang="en-US" sz="2400" dirty="0">
                <a:solidFill>
                  <a:srgbClr val="002060"/>
                </a:solidFill>
              </a:rPr>
              <a:t>Volatilization</a:t>
            </a:r>
          </a:p>
          <a:p>
            <a:pPr marL="457200" indent="-457200">
              <a:buFont typeface="Arial" panose="020B0604020202020204" pitchFamily="34" charset="0"/>
              <a:buChar char="•"/>
            </a:pPr>
            <a:r>
              <a:rPr lang="en-US" sz="2400" dirty="0">
                <a:solidFill>
                  <a:srgbClr val="002060"/>
                </a:solidFill>
              </a:rPr>
              <a:t>Sorption</a:t>
            </a:r>
          </a:p>
          <a:p>
            <a:pPr marL="457200" indent="-457200">
              <a:buFont typeface="Arial" panose="020B0604020202020204" pitchFamily="34" charset="0"/>
              <a:buChar char="•"/>
            </a:pPr>
            <a:r>
              <a:rPr lang="en-US" sz="2400" dirty="0">
                <a:solidFill>
                  <a:srgbClr val="002060"/>
                </a:solidFill>
              </a:rPr>
              <a:t>DOC complexation</a:t>
            </a:r>
          </a:p>
          <a:p>
            <a:pPr marL="457200" indent="-457200">
              <a:buFont typeface="Arial" panose="020B0604020202020204" pitchFamily="34" charset="0"/>
              <a:buChar char="•"/>
            </a:pPr>
            <a:r>
              <a:rPr lang="en-US" sz="2400" dirty="0">
                <a:solidFill>
                  <a:srgbClr val="002060"/>
                </a:solidFill>
              </a:rPr>
              <a:t>Advection</a:t>
            </a:r>
          </a:p>
          <a:p>
            <a:pPr marL="457200" indent="-457200">
              <a:buFont typeface="Arial" panose="020B0604020202020204" pitchFamily="34" charset="0"/>
              <a:buChar char="•"/>
            </a:pPr>
            <a:r>
              <a:rPr lang="en-US" sz="2400" dirty="0">
                <a:solidFill>
                  <a:srgbClr val="002060"/>
                </a:solidFill>
              </a:rPr>
              <a:t>Dispersion</a:t>
            </a:r>
          </a:p>
          <a:p>
            <a:pPr marL="457200" indent="-457200">
              <a:buFont typeface="Arial" panose="020B0604020202020204" pitchFamily="34" charset="0"/>
              <a:buChar char="•"/>
            </a:pPr>
            <a:endParaRPr lang="en-US" sz="2400" dirty="0">
              <a:solidFill>
                <a:srgbClr val="002060"/>
              </a:solidFill>
            </a:endParaRPr>
          </a:p>
        </p:txBody>
      </p:sp>
      <p:cxnSp>
        <p:nvCxnSpPr>
          <p:cNvPr id="6" name="Straight Arrow Connector 5">
            <a:extLst>
              <a:ext uri="{FF2B5EF4-FFF2-40B4-BE49-F238E27FC236}">
                <a16:creationId xmlns:a16="http://schemas.microsoft.com/office/drawing/2014/main" id="{602438C4-4E1B-48A1-E34C-EBD8C1F46CC5}"/>
              </a:ext>
            </a:extLst>
          </p:cNvPr>
          <p:cNvCxnSpPr>
            <a:cxnSpLocks/>
          </p:cNvCxnSpPr>
          <p:nvPr/>
        </p:nvCxnSpPr>
        <p:spPr>
          <a:xfrm flipH="1">
            <a:off x="8834312" y="730369"/>
            <a:ext cx="556847" cy="935288"/>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7" name="Straight Arrow Connector 6">
            <a:extLst>
              <a:ext uri="{FF2B5EF4-FFF2-40B4-BE49-F238E27FC236}">
                <a16:creationId xmlns:a16="http://schemas.microsoft.com/office/drawing/2014/main" id="{CC4A7019-FB9A-544B-0EED-817827C45B99}"/>
              </a:ext>
            </a:extLst>
          </p:cNvPr>
          <p:cNvCxnSpPr>
            <a:cxnSpLocks/>
          </p:cNvCxnSpPr>
          <p:nvPr/>
        </p:nvCxnSpPr>
        <p:spPr>
          <a:xfrm flipH="1">
            <a:off x="9052775" y="763279"/>
            <a:ext cx="512575" cy="896355"/>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8" name="Straight Arrow Connector 7">
            <a:extLst>
              <a:ext uri="{FF2B5EF4-FFF2-40B4-BE49-F238E27FC236}">
                <a16:creationId xmlns:a16="http://schemas.microsoft.com/office/drawing/2014/main" id="{4C88AC5C-78B1-BFDA-FE97-B4F4E09ED06A}"/>
              </a:ext>
            </a:extLst>
          </p:cNvPr>
          <p:cNvCxnSpPr>
            <a:cxnSpLocks/>
          </p:cNvCxnSpPr>
          <p:nvPr/>
        </p:nvCxnSpPr>
        <p:spPr>
          <a:xfrm flipH="1">
            <a:off x="9509558" y="871240"/>
            <a:ext cx="404500" cy="803558"/>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a16="http://schemas.microsoft.com/office/drawing/2014/main" id="{EBE430CD-E33D-C317-396D-896371FE5A40}"/>
              </a:ext>
            </a:extLst>
          </p:cNvPr>
          <p:cNvCxnSpPr>
            <a:cxnSpLocks/>
          </p:cNvCxnSpPr>
          <p:nvPr/>
        </p:nvCxnSpPr>
        <p:spPr>
          <a:xfrm flipH="1">
            <a:off x="9743658" y="933392"/>
            <a:ext cx="389847" cy="770365"/>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395214FF-AE79-D735-DF79-5AB17AA777A5}"/>
              </a:ext>
            </a:extLst>
          </p:cNvPr>
          <p:cNvCxnSpPr>
            <a:cxnSpLocks/>
          </p:cNvCxnSpPr>
          <p:nvPr/>
        </p:nvCxnSpPr>
        <p:spPr>
          <a:xfrm flipH="1">
            <a:off x="9302623" y="759807"/>
            <a:ext cx="441035" cy="899827"/>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a16="http://schemas.microsoft.com/office/drawing/2014/main" id="{C3B443A8-E827-16FD-3E3D-F1FCCC42D010}"/>
              </a:ext>
            </a:extLst>
          </p:cNvPr>
          <p:cNvCxnSpPr>
            <a:cxnSpLocks/>
          </p:cNvCxnSpPr>
          <p:nvPr/>
        </p:nvCxnSpPr>
        <p:spPr>
          <a:xfrm flipH="1">
            <a:off x="9957295" y="918228"/>
            <a:ext cx="409579" cy="785529"/>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pic>
        <p:nvPicPr>
          <p:cNvPr id="5" name="Picture 4" descr="svg edit clipart uploaded by ocal date 06 26 2012 license type public ...">
            <a:extLst>
              <a:ext uri="{FF2B5EF4-FFF2-40B4-BE49-F238E27FC236}">
                <a16:creationId xmlns:a16="http://schemas.microsoft.com/office/drawing/2014/main" id="{CB1A8686-8BA5-BAC1-419D-48A40B887A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86045" y="-77938"/>
            <a:ext cx="1537612" cy="1080135"/>
          </a:xfrm>
          <a:prstGeom prst="rect">
            <a:avLst/>
          </a:prstGeom>
        </p:spPr>
      </p:pic>
    </p:spTree>
    <p:extLst>
      <p:ext uri="{BB962C8B-B14F-4D97-AF65-F5344CB8AC3E}">
        <p14:creationId xmlns:p14="http://schemas.microsoft.com/office/powerpoint/2010/main" val="1278276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6A6B9-DA1B-38B2-0FD3-69836F80F9B3}"/>
            </a:ext>
          </a:extLst>
        </p:cNvPr>
        <p:cNvGrpSpPr/>
        <p:nvPr/>
      </p:nvGrpSpPr>
      <p:grpSpPr>
        <a:xfrm>
          <a:off x="0" y="0"/>
          <a:ext cx="0" cy="0"/>
          <a:chOff x="0" y="0"/>
          <a:chExt cx="0" cy="0"/>
        </a:xfrm>
      </p:grpSpPr>
      <p:sp>
        <p:nvSpPr>
          <p:cNvPr id="58" name="Star: 32 Points 57">
            <a:extLst>
              <a:ext uri="{FF2B5EF4-FFF2-40B4-BE49-F238E27FC236}">
                <a16:creationId xmlns:a16="http://schemas.microsoft.com/office/drawing/2014/main" id="{952B5D08-5A1F-D0E9-4A8D-19533B75374E}"/>
              </a:ext>
            </a:extLst>
          </p:cNvPr>
          <p:cNvSpPr/>
          <p:nvPr/>
        </p:nvSpPr>
        <p:spPr>
          <a:xfrm>
            <a:off x="10154647" y="3052325"/>
            <a:ext cx="1610237" cy="787315"/>
          </a:xfrm>
          <a:prstGeom prst="star32">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1">
            <a:extLst>
              <a:ext uri="{FF2B5EF4-FFF2-40B4-BE49-F238E27FC236}">
                <a16:creationId xmlns:a16="http://schemas.microsoft.com/office/drawing/2014/main" id="{024589B5-AFAD-9F0B-B2CB-13D7D3CFABB2}"/>
              </a:ext>
            </a:extLst>
          </p:cNvPr>
          <p:cNvSpPr txBox="1">
            <a:spLocks/>
          </p:cNvSpPr>
          <p:nvPr/>
        </p:nvSpPr>
        <p:spPr>
          <a:xfrm>
            <a:off x="0" y="6224588"/>
            <a:ext cx="812800" cy="22860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33AD7DD-8889-40EE-AB37-66A654BC2EEA}" type="slidenum">
              <a:rPr lang="en-US" smtClean="0"/>
              <a:pPr>
                <a:defRPr/>
              </a:pPr>
              <a:t>8</a:t>
            </a:fld>
            <a:endParaRPr lang="en-US"/>
          </a:p>
        </p:txBody>
      </p: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3A1BE491-05FF-85F2-DEB7-9B791D0CFAF6}"/>
                  </a:ext>
                </a:extLst>
              </p:cNvPr>
              <p:cNvSpPr/>
              <p:nvPr/>
            </p:nvSpPr>
            <p:spPr>
              <a:xfrm>
                <a:off x="1294079" y="5765002"/>
                <a:ext cx="3443891" cy="6320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800" i="1" smtClean="0">
                              <a:solidFill>
                                <a:srgbClr val="002060"/>
                              </a:solidFill>
                              <a:latin typeface="Cambria Math" panose="02040503050406030204" pitchFamily="18" charset="0"/>
                            </a:rPr>
                          </m:ctrlPr>
                        </m:fPr>
                        <m:num>
                          <m:r>
                            <a:rPr lang="en-US" sz="1800" b="0" i="1">
                              <a:solidFill>
                                <a:srgbClr val="002060"/>
                              </a:solidFill>
                              <a:latin typeface="Cambria Math" panose="02040503050406030204" pitchFamily="18" charset="0"/>
                            </a:rPr>
                            <m:t>𝑑</m:t>
                          </m:r>
                          <m:sSubSup>
                            <m:sSubSupPr>
                              <m:ctrlPr>
                                <a:rPr lang="en-US" sz="1800" i="1">
                                  <a:solidFill>
                                    <a:srgbClr val="002060"/>
                                  </a:solidFill>
                                  <a:latin typeface="Cambria Math" panose="02040503050406030204" pitchFamily="18" charset="0"/>
                                </a:rPr>
                              </m:ctrlPr>
                            </m:sSubSupPr>
                            <m:e>
                              <m:r>
                                <a:rPr lang="en-US" sz="1800" b="0" i="1">
                                  <a:solidFill>
                                    <a:srgbClr val="002060"/>
                                  </a:solidFill>
                                  <a:latin typeface="Cambria Math" panose="02040503050406030204" pitchFamily="18" charset="0"/>
                                </a:rPr>
                                <m:t>𝐶</m:t>
                              </m:r>
                            </m:e>
                            <m:sub>
                              <m:r>
                                <a:rPr lang="en-US" sz="1800" b="0" i="1">
                                  <a:solidFill>
                                    <a:srgbClr val="002060"/>
                                  </a:solidFill>
                                  <a:latin typeface="Cambria Math" panose="02040503050406030204" pitchFamily="18" charset="0"/>
                                </a:rPr>
                                <m:t>𝑖</m:t>
                              </m:r>
                            </m:sub>
                            <m:sup>
                              <m:r>
                                <a:rPr lang="en-US" sz="1800" b="0" i="1">
                                  <a:solidFill>
                                    <a:srgbClr val="002060"/>
                                  </a:solidFill>
                                  <a:latin typeface="Cambria Math" panose="02040503050406030204" pitchFamily="18" charset="0"/>
                                </a:rPr>
                                <m:t>𝑤</m:t>
                              </m:r>
                            </m:sup>
                          </m:sSubSup>
                        </m:num>
                        <m:den>
                          <m:r>
                            <a:rPr lang="en-US" sz="1800" b="0" i="1">
                              <a:solidFill>
                                <a:srgbClr val="002060"/>
                              </a:solidFill>
                              <a:latin typeface="Cambria Math" panose="02040503050406030204" pitchFamily="18" charset="0"/>
                            </a:rPr>
                            <m:t>𝑑𝑡</m:t>
                          </m:r>
                        </m:den>
                      </m:f>
                      <m:r>
                        <a:rPr lang="en-US" sz="1800" b="0" i="0">
                          <a:solidFill>
                            <a:srgbClr val="002060"/>
                          </a:solidFill>
                          <a:latin typeface="Cambria Math" panose="02040503050406030204" pitchFamily="18" charset="0"/>
                        </a:rPr>
                        <m:t>=−</m:t>
                      </m:r>
                      <m:sSub>
                        <m:sSubPr>
                          <m:ctrlPr>
                            <a:rPr lang="en-US" sz="1800" i="1">
                              <a:solidFill>
                                <a:srgbClr val="002060"/>
                              </a:solidFill>
                              <a:latin typeface="Cambria Math" panose="02040503050406030204" pitchFamily="18" charset="0"/>
                            </a:rPr>
                          </m:ctrlPr>
                        </m:sSubPr>
                        <m:e>
                          <m:r>
                            <a:rPr lang="en-US" sz="1800" b="0" i="1">
                              <a:solidFill>
                                <a:srgbClr val="002060"/>
                              </a:solidFill>
                              <a:latin typeface="Cambria Math" panose="02040503050406030204" pitchFamily="18" charset="0"/>
                            </a:rPr>
                            <m:t>𝑘</m:t>
                          </m:r>
                        </m:e>
                        <m:sub>
                          <m:r>
                            <a:rPr lang="en-US" sz="1800" b="0" i="1">
                              <a:solidFill>
                                <a:srgbClr val="002060"/>
                              </a:solidFill>
                              <a:latin typeface="Cambria Math" panose="02040503050406030204" pitchFamily="18" charset="0"/>
                            </a:rPr>
                            <m:t>𝑓𝑜𝑟</m:t>
                          </m:r>
                        </m:sub>
                      </m:sSub>
                      <m:d>
                        <m:dPr>
                          <m:begChr m:val="["/>
                          <m:endChr m:val="]"/>
                          <m:ctrlPr>
                            <a:rPr lang="en-US" sz="1800" i="1">
                              <a:solidFill>
                                <a:srgbClr val="002060"/>
                              </a:solidFill>
                              <a:latin typeface="Cambria Math" panose="02040503050406030204" pitchFamily="18" charset="0"/>
                            </a:rPr>
                          </m:ctrlPr>
                        </m:dPr>
                        <m:e>
                          <m:sSubSup>
                            <m:sSubSupPr>
                              <m:ctrlPr>
                                <a:rPr lang="en-US" sz="1800" i="1">
                                  <a:solidFill>
                                    <a:srgbClr val="002060"/>
                                  </a:solidFill>
                                  <a:latin typeface="Cambria Math" panose="02040503050406030204" pitchFamily="18" charset="0"/>
                                </a:rPr>
                              </m:ctrlPr>
                            </m:sSubSupPr>
                            <m:e>
                              <m:r>
                                <a:rPr lang="en-US" sz="1800" b="0" i="1">
                                  <a:solidFill>
                                    <a:srgbClr val="002060"/>
                                  </a:solidFill>
                                  <a:latin typeface="Cambria Math" panose="02040503050406030204" pitchFamily="18" charset="0"/>
                                </a:rPr>
                                <m:t>𝐶</m:t>
                              </m:r>
                            </m:e>
                            <m:sub>
                              <m:r>
                                <a:rPr lang="en-US" sz="1800" b="0" i="1">
                                  <a:solidFill>
                                    <a:srgbClr val="002060"/>
                                  </a:solidFill>
                                  <a:latin typeface="Cambria Math" panose="02040503050406030204" pitchFamily="18" charset="0"/>
                                </a:rPr>
                                <m:t>𝑖</m:t>
                              </m:r>
                            </m:sub>
                            <m:sup>
                              <m:r>
                                <a:rPr lang="en-US" sz="1800" b="0" i="1">
                                  <a:solidFill>
                                    <a:srgbClr val="002060"/>
                                  </a:solidFill>
                                  <a:latin typeface="Cambria Math" panose="02040503050406030204" pitchFamily="18" charset="0"/>
                                </a:rPr>
                                <m:t>𝑤</m:t>
                              </m:r>
                            </m:sup>
                          </m:sSubSup>
                        </m:e>
                      </m:d>
                      <m:d>
                        <m:dPr>
                          <m:begChr m:val="["/>
                          <m:endChr m:val="]"/>
                          <m:ctrlPr>
                            <a:rPr lang="en-US" sz="1800" i="1">
                              <a:solidFill>
                                <a:srgbClr val="002060"/>
                              </a:solidFill>
                              <a:latin typeface="Cambria Math" panose="02040503050406030204" pitchFamily="18" charset="0"/>
                            </a:rPr>
                          </m:ctrlPr>
                        </m:dPr>
                        <m:e>
                          <m:r>
                            <a:rPr lang="en-US" sz="1800" b="0" i="1">
                              <a:solidFill>
                                <a:srgbClr val="002060"/>
                              </a:solidFill>
                              <a:latin typeface="Cambria Math" panose="02040503050406030204" pitchFamily="18" charset="0"/>
                            </a:rPr>
                            <m:t>𝑆</m:t>
                          </m:r>
                        </m:e>
                      </m:d>
                      <m:r>
                        <a:rPr lang="en-US" sz="1800" b="0" i="0">
                          <a:solidFill>
                            <a:srgbClr val="002060"/>
                          </a:solidFill>
                          <a:latin typeface="Cambria Math" panose="02040503050406030204" pitchFamily="18" charset="0"/>
                        </a:rPr>
                        <m:t>+</m:t>
                      </m:r>
                      <m:sSub>
                        <m:sSubPr>
                          <m:ctrlPr>
                            <a:rPr lang="en-US" sz="1800" i="1">
                              <a:solidFill>
                                <a:srgbClr val="002060"/>
                              </a:solidFill>
                              <a:latin typeface="Cambria Math" panose="02040503050406030204" pitchFamily="18" charset="0"/>
                            </a:rPr>
                          </m:ctrlPr>
                        </m:sSubPr>
                        <m:e>
                          <m:r>
                            <a:rPr lang="en-US" sz="1800" b="0" i="1">
                              <a:solidFill>
                                <a:srgbClr val="002060"/>
                              </a:solidFill>
                              <a:latin typeface="Cambria Math" panose="02040503050406030204" pitchFamily="18" charset="0"/>
                            </a:rPr>
                            <m:t>𝑘</m:t>
                          </m:r>
                        </m:e>
                        <m:sub>
                          <m:r>
                            <a:rPr lang="en-US" sz="1800" b="0" i="1">
                              <a:solidFill>
                                <a:srgbClr val="002060"/>
                              </a:solidFill>
                              <a:latin typeface="Cambria Math" panose="02040503050406030204" pitchFamily="18" charset="0"/>
                            </a:rPr>
                            <m:t>𝑟𝑒𝑣</m:t>
                          </m:r>
                        </m:sub>
                      </m:sSub>
                      <m:d>
                        <m:dPr>
                          <m:begChr m:val="["/>
                          <m:endChr m:val="]"/>
                          <m:ctrlPr>
                            <a:rPr lang="en-US" sz="1800" i="1">
                              <a:solidFill>
                                <a:srgbClr val="002060"/>
                              </a:solidFill>
                              <a:latin typeface="Cambria Math" panose="02040503050406030204" pitchFamily="18" charset="0"/>
                            </a:rPr>
                          </m:ctrlPr>
                        </m:dPr>
                        <m:e>
                          <m:sSubSup>
                            <m:sSubSupPr>
                              <m:ctrlPr>
                                <a:rPr lang="en-US" sz="1800" i="1">
                                  <a:solidFill>
                                    <a:srgbClr val="002060"/>
                                  </a:solidFill>
                                  <a:latin typeface="Cambria Math" panose="02040503050406030204" pitchFamily="18" charset="0"/>
                                </a:rPr>
                              </m:ctrlPr>
                            </m:sSubSupPr>
                            <m:e>
                              <m:r>
                                <a:rPr lang="en-US" sz="1800" b="0" i="1">
                                  <a:solidFill>
                                    <a:srgbClr val="002060"/>
                                  </a:solidFill>
                                  <a:latin typeface="Cambria Math" panose="02040503050406030204" pitchFamily="18" charset="0"/>
                                </a:rPr>
                                <m:t>𝐶</m:t>
                              </m:r>
                            </m:e>
                            <m:sub>
                              <m:r>
                                <a:rPr lang="en-US" sz="1800" b="0" i="1">
                                  <a:solidFill>
                                    <a:srgbClr val="002060"/>
                                  </a:solidFill>
                                  <a:latin typeface="Cambria Math" panose="02040503050406030204" pitchFamily="18" charset="0"/>
                                </a:rPr>
                                <m:t>𝑖</m:t>
                              </m:r>
                            </m:sub>
                            <m:sup>
                              <m:r>
                                <a:rPr lang="en-US" sz="1800" b="0" i="1">
                                  <a:solidFill>
                                    <a:srgbClr val="002060"/>
                                  </a:solidFill>
                                  <a:latin typeface="Cambria Math" panose="02040503050406030204" pitchFamily="18" charset="0"/>
                                </a:rPr>
                                <m:t>𝑠</m:t>
                              </m:r>
                            </m:sup>
                          </m:sSubSup>
                        </m:e>
                      </m:d>
                    </m:oMath>
                  </m:oMathPara>
                </a14:m>
                <a:endParaRPr lang="en-US" sz="1800" dirty="0">
                  <a:solidFill>
                    <a:srgbClr val="002060"/>
                  </a:solidFill>
                </a:endParaRPr>
              </a:p>
            </p:txBody>
          </p:sp>
        </mc:Choice>
        <mc:Fallback xmlns="">
          <p:sp>
            <p:nvSpPr>
              <p:cNvPr id="8" name="Rectangle 7">
                <a:extLst>
                  <a:ext uri="{FF2B5EF4-FFF2-40B4-BE49-F238E27FC236}">
                    <a16:creationId xmlns:a16="http://schemas.microsoft.com/office/drawing/2014/main" id="{3A1BE491-05FF-85F2-DEB7-9B791D0CFAF6}"/>
                  </a:ext>
                </a:extLst>
              </p:cNvPr>
              <p:cNvSpPr>
                <a:spLocks noRot="1" noChangeAspect="1" noMove="1" noResize="1" noEditPoints="1" noAdjustHandles="1" noChangeArrowheads="1" noChangeShapeType="1" noTextEdit="1"/>
              </p:cNvSpPr>
              <p:nvPr/>
            </p:nvSpPr>
            <p:spPr>
              <a:xfrm>
                <a:off x="1294079" y="5765002"/>
                <a:ext cx="3443891" cy="632096"/>
              </a:xfrm>
              <a:prstGeom prst="rect">
                <a:avLst/>
              </a:prstGeom>
              <a:blipFill>
                <a:blip r:embed="rId3"/>
                <a:stretch>
                  <a:fillRect b="-6000"/>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F5F151F8-86B3-C079-B6A1-623719E8172E}"/>
              </a:ext>
            </a:extLst>
          </p:cNvPr>
          <p:cNvSpPr txBox="1"/>
          <p:nvPr/>
        </p:nvSpPr>
        <p:spPr>
          <a:xfrm>
            <a:off x="116945" y="789937"/>
            <a:ext cx="5335837" cy="4647426"/>
          </a:xfrm>
          <a:prstGeom prst="rect">
            <a:avLst/>
          </a:prstGeom>
          <a:noFill/>
        </p:spPr>
        <p:txBody>
          <a:bodyPr wrap="square" rtlCol="0">
            <a:spAutoFit/>
          </a:bodyPr>
          <a:lstStyle/>
          <a:p>
            <a:r>
              <a:rPr lang="en-US" sz="2800" dirty="0">
                <a:solidFill>
                  <a:srgbClr val="002060"/>
                </a:solidFill>
              </a:rPr>
              <a:t>Volatilization</a:t>
            </a:r>
          </a:p>
          <a:p>
            <a:pPr marL="742950" lvl="1" indent="-285750">
              <a:buFont typeface="Arial" panose="020B0604020202020204" pitchFamily="34" charset="0"/>
              <a:buChar char="•"/>
            </a:pPr>
            <a:r>
              <a:rPr lang="en-US" sz="2400" dirty="0">
                <a:solidFill>
                  <a:srgbClr val="002060"/>
                </a:solidFill>
              </a:rPr>
              <a:t>Two film theory</a:t>
            </a:r>
          </a:p>
          <a:p>
            <a:pPr marL="742950" lvl="1" indent="-285750">
              <a:buFont typeface="Arial" panose="020B0604020202020204" pitchFamily="34" charset="0"/>
              <a:buChar char="•"/>
            </a:pPr>
            <a:r>
              <a:rPr lang="en-US" sz="2400" dirty="0">
                <a:solidFill>
                  <a:srgbClr val="002060"/>
                </a:solidFill>
              </a:rPr>
              <a:t>Mass Transfer </a:t>
            </a:r>
          </a:p>
          <a:p>
            <a:pPr marL="1200150" lvl="2" indent="-285750">
              <a:buFont typeface="Arial" panose="020B0604020202020204" pitchFamily="34" charset="0"/>
              <a:buChar char="•"/>
            </a:pPr>
            <a:r>
              <a:rPr lang="en-US" sz="2400" dirty="0">
                <a:solidFill>
                  <a:srgbClr val="002060"/>
                </a:solidFill>
              </a:rPr>
              <a:t>Driven by wind</a:t>
            </a:r>
          </a:p>
          <a:p>
            <a:pPr marL="1200150" lvl="2" indent="-285750">
              <a:buFont typeface="Arial" panose="020B0604020202020204" pitchFamily="34" charset="0"/>
              <a:buChar char="•"/>
            </a:pPr>
            <a:r>
              <a:rPr lang="en-US" sz="2400" dirty="0">
                <a:solidFill>
                  <a:srgbClr val="002060"/>
                </a:solidFill>
              </a:rPr>
              <a:t>Driven by water flow velocity</a:t>
            </a:r>
          </a:p>
          <a:p>
            <a:pPr marL="1200150" lvl="2" indent="-285750">
              <a:buFont typeface="Arial" panose="020B0604020202020204" pitchFamily="34" charset="0"/>
              <a:buChar char="•"/>
            </a:pPr>
            <a:endParaRPr lang="en-US" sz="2400" dirty="0">
              <a:solidFill>
                <a:srgbClr val="002060"/>
              </a:solidFill>
            </a:endParaRPr>
          </a:p>
          <a:p>
            <a:r>
              <a:rPr lang="en-US" sz="2800" dirty="0">
                <a:solidFill>
                  <a:srgbClr val="002060"/>
                </a:solidFill>
              </a:rPr>
              <a:t>Sorption: Particle Attachment</a:t>
            </a:r>
          </a:p>
          <a:p>
            <a:pPr marL="800100" lvl="1" indent="-342900">
              <a:buFont typeface="Arial" panose="020B0604020202020204" pitchFamily="34" charset="0"/>
              <a:buChar char="•"/>
            </a:pPr>
            <a:r>
              <a:rPr lang="en-US" sz="2400" dirty="0">
                <a:solidFill>
                  <a:srgbClr val="002060"/>
                </a:solidFill>
              </a:rPr>
              <a:t>Equilibrium Partitioning</a:t>
            </a:r>
          </a:p>
          <a:p>
            <a:endParaRPr lang="en-US" sz="2400" dirty="0">
              <a:solidFill>
                <a:srgbClr val="002060"/>
              </a:solidFill>
            </a:endParaRPr>
          </a:p>
          <a:p>
            <a:endParaRPr lang="en-US" sz="2400" dirty="0">
              <a:solidFill>
                <a:srgbClr val="002060"/>
              </a:solidFill>
            </a:endParaRPr>
          </a:p>
          <a:p>
            <a:endParaRPr lang="en-US" sz="2400" dirty="0">
              <a:solidFill>
                <a:srgbClr val="002060"/>
              </a:solidFill>
            </a:endParaRPr>
          </a:p>
          <a:p>
            <a:pPr marL="800100" lvl="1" indent="-342900">
              <a:buFont typeface="Arial" panose="020B0604020202020204" pitchFamily="34" charset="0"/>
              <a:buChar char="•"/>
            </a:pPr>
            <a:r>
              <a:rPr lang="en-US" sz="2400" dirty="0">
                <a:solidFill>
                  <a:srgbClr val="002060"/>
                </a:solidFill>
              </a:rPr>
              <a:t>Kinetic sorption</a:t>
            </a:r>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B24F95ED-F7FB-F17C-F5C0-874B58786CDC}"/>
                  </a:ext>
                </a:extLst>
              </p:cNvPr>
              <p:cNvSpPr/>
              <p:nvPr/>
            </p:nvSpPr>
            <p:spPr>
              <a:xfrm>
                <a:off x="1392242" y="4056855"/>
                <a:ext cx="2496388" cy="6988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800" i="1" smtClean="0">
                              <a:solidFill>
                                <a:srgbClr val="002060"/>
                              </a:solidFill>
                              <a:latin typeface="Cambria Math" panose="02040503050406030204" pitchFamily="18" charset="0"/>
                            </a:rPr>
                          </m:ctrlPr>
                        </m:sSubSupPr>
                        <m:e>
                          <m:r>
                            <a:rPr lang="en-US" sz="1800" i="1">
                              <a:solidFill>
                                <a:srgbClr val="002060"/>
                              </a:solidFill>
                              <a:latin typeface="Cambria Math" panose="02040503050406030204" pitchFamily="18" charset="0"/>
                            </a:rPr>
                            <m:t>𝑓</m:t>
                          </m:r>
                        </m:e>
                        <m:sub>
                          <m:r>
                            <a:rPr lang="en-US" sz="1800" i="1">
                              <a:solidFill>
                                <a:srgbClr val="002060"/>
                              </a:solidFill>
                              <a:latin typeface="Cambria Math" panose="02040503050406030204" pitchFamily="18" charset="0"/>
                            </a:rPr>
                            <m:t>𝑖</m:t>
                          </m:r>
                          <m:r>
                            <a:rPr lang="en-US" sz="1800" i="0">
                              <a:solidFill>
                                <a:srgbClr val="002060"/>
                              </a:solidFill>
                              <a:latin typeface="Cambria Math" panose="02040503050406030204" pitchFamily="18" charset="0"/>
                            </a:rPr>
                            <m:t>,</m:t>
                          </m:r>
                          <m:r>
                            <a:rPr lang="en-US" sz="1800" i="1">
                              <a:solidFill>
                                <a:srgbClr val="002060"/>
                              </a:solidFill>
                              <a:latin typeface="Cambria Math" panose="02040503050406030204" pitchFamily="18" charset="0"/>
                            </a:rPr>
                            <m:t>𝑗</m:t>
                          </m:r>
                        </m:sub>
                        <m:sup>
                          <m:r>
                            <a:rPr lang="en-US" sz="1800" i="1">
                              <a:solidFill>
                                <a:srgbClr val="002060"/>
                              </a:solidFill>
                              <a:latin typeface="Cambria Math" panose="02040503050406030204" pitchFamily="18" charset="0"/>
                            </a:rPr>
                            <m:t>𝑠</m:t>
                          </m:r>
                        </m:sup>
                      </m:sSubSup>
                      <m:r>
                        <a:rPr lang="en-US" sz="1800" i="0">
                          <a:solidFill>
                            <a:srgbClr val="002060"/>
                          </a:solidFill>
                          <a:latin typeface="Cambria Math" panose="02040503050406030204" pitchFamily="18" charset="0"/>
                        </a:rPr>
                        <m:t>= </m:t>
                      </m:r>
                      <m:f>
                        <m:fPr>
                          <m:ctrlPr>
                            <a:rPr lang="en-US" sz="1800" i="1">
                              <a:solidFill>
                                <a:srgbClr val="002060"/>
                              </a:solidFill>
                              <a:latin typeface="Cambria Math" panose="02040503050406030204" pitchFamily="18" charset="0"/>
                            </a:rPr>
                          </m:ctrlPr>
                        </m:fPr>
                        <m:num>
                          <m:sSub>
                            <m:sSubPr>
                              <m:ctrlPr>
                                <a:rPr lang="en-US" sz="1800" i="1">
                                  <a:solidFill>
                                    <a:srgbClr val="002060"/>
                                  </a:solidFill>
                                  <a:latin typeface="Cambria Math" panose="02040503050406030204" pitchFamily="18" charset="0"/>
                                </a:rPr>
                              </m:ctrlPr>
                            </m:sSubPr>
                            <m:e>
                              <m:r>
                                <a:rPr lang="en-US" sz="1800" i="1">
                                  <a:solidFill>
                                    <a:srgbClr val="002060"/>
                                  </a:solidFill>
                                  <a:latin typeface="Cambria Math" panose="02040503050406030204" pitchFamily="18" charset="0"/>
                                </a:rPr>
                                <m:t>𝐾</m:t>
                              </m:r>
                            </m:e>
                            <m:sub>
                              <m:r>
                                <a:rPr lang="en-US" sz="1800" i="1">
                                  <a:solidFill>
                                    <a:srgbClr val="002060"/>
                                  </a:solidFill>
                                  <a:latin typeface="Cambria Math" panose="02040503050406030204" pitchFamily="18" charset="0"/>
                                </a:rPr>
                                <m:t>𝑑</m:t>
                              </m:r>
                              <m:r>
                                <a:rPr lang="en-US" sz="1800" i="0">
                                  <a:solidFill>
                                    <a:srgbClr val="002060"/>
                                  </a:solidFill>
                                  <a:latin typeface="Cambria Math" panose="02040503050406030204" pitchFamily="18" charset="0"/>
                                </a:rPr>
                                <m:t>,</m:t>
                              </m:r>
                              <m:r>
                                <a:rPr lang="en-US" sz="1800" i="1">
                                  <a:solidFill>
                                    <a:srgbClr val="002060"/>
                                  </a:solidFill>
                                  <a:latin typeface="Cambria Math" panose="02040503050406030204" pitchFamily="18" charset="0"/>
                                </a:rPr>
                                <m:t>𝑖𝑗</m:t>
                              </m:r>
                            </m:sub>
                          </m:sSub>
                          <m:sSub>
                            <m:sSubPr>
                              <m:ctrlPr>
                                <a:rPr lang="en-US" sz="1800" i="1">
                                  <a:solidFill>
                                    <a:srgbClr val="002060"/>
                                  </a:solidFill>
                                  <a:latin typeface="Cambria Math" panose="02040503050406030204" pitchFamily="18" charset="0"/>
                                </a:rPr>
                              </m:ctrlPr>
                            </m:sSubPr>
                            <m:e>
                              <m:r>
                                <a:rPr lang="en-US" sz="1800" i="1">
                                  <a:solidFill>
                                    <a:srgbClr val="002060"/>
                                  </a:solidFill>
                                  <a:latin typeface="Cambria Math" panose="02040503050406030204" pitchFamily="18" charset="0"/>
                                </a:rPr>
                                <m:t>𝑆</m:t>
                              </m:r>
                            </m:e>
                            <m:sub>
                              <m:r>
                                <a:rPr lang="en-US" sz="1800" i="1">
                                  <a:solidFill>
                                    <a:srgbClr val="002060"/>
                                  </a:solidFill>
                                  <a:latin typeface="Cambria Math" panose="02040503050406030204" pitchFamily="18" charset="0"/>
                                </a:rPr>
                                <m:t>𝑗</m:t>
                              </m:r>
                            </m:sub>
                          </m:sSub>
                        </m:num>
                        <m:den>
                          <m:r>
                            <a:rPr lang="en-US" sz="1800" i="0">
                              <a:solidFill>
                                <a:srgbClr val="002060"/>
                              </a:solidFill>
                              <a:latin typeface="Cambria Math" panose="02040503050406030204" pitchFamily="18" charset="0"/>
                            </a:rPr>
                            <m:t>1+ </m:t>
                          </m:r>
                          <m:nary>
                            <m:naryPr>
                              <m:chr m:val="∑"/>
                              <m:limLoc m:val="subSup"/>
                              <m:ctrlPr>
                                <a:rPr lang="en-US" sz="1800" i="1">
                                  <a:solidFill>
                                    <a:srgbClr val="002060"/>
                                  </a:solidFill>
                                  <a:latin typeface="Cambria Math" panose="02040503050406030204" pitchFamily="18" charset="0"/>
                                </a:rPr>
                              </m:ctrlPr>
                            </m:naryPr>
                            <m:sub>
                              <m:r>
                                <a:rPr lang="en-US" sz="1800" i="1">
                                  <a:solidFill>
                                    <a:srgbClr val="002060"/>
                                  </a:solidFill>
                                  <a:latin typeface="Cambria Math" panose="02040503050406030204" pitchFamily="18" charset="0"/>
                                </a:rPr>
                                <m:t>𝑖</m:t>
                              </m:r>
                              <m:r>
                                <a:rPr lang="en-US" sz="1800" i="0">
                                  <a:solidFill>
                                    <a:srgbClr val="002060"/>
                                  </a:solidFill>
                                  <a:latin typeface="Cambria Math" panose="02040503050406030204" pitchFamily="18" charset="0"/>
                                </a:rPr>
                                <m:t>=1</m:t>
                              </m:r>
                            </m:sub>
                            <m:sup>
                              <m:r>
                                <a:rPr lang="en-US" sz="1800" i="1">
                                  <a:solidFill>
                                    <a:srgbClr val="002060"/>
                                  </a:solidFill>
                                  <a:latin typeface="Cambria Math" panose="02040503050406030204" pitchFamily="18" charset="0"/>
                                </a:rPr>
                                <m:t>𝑛</m:t>
                              </m:r>
                            </m:sup>
                            <m:e>
                              <m:sSub>
                                <m:sSubPr>
                                  <m:ctrlPr>
                                    <a:rPr lang="en-US" sz="1800" i="1">
                                      <a:solidFill>
                                        <a:srgbClr val="002060"/>
                                      </a:solidFill>
                                      <a:latin typeface="Cambria Math" panose="02040503050406030204" pitchFamily="18" charset="0"/>
                                    </a:rPr>
                                  </m:ctrlPr>
                                </m:sSubPr>
                                <m:e>
                                  <m:r>
                                    <a:rPr lang="en-US" sz="1800" i="1">
                                      <a:solidFill>
                                        <a:srgbClr val="002060"/>
                                      </a:solidFill>
                                      <a:latin typeface="Cambria Math" panose="02040503050406030204" pitchFamily="18" charset="0"/>
                                    </a:rPr>
                                    <m:t>𝐾</m:t>
                                  </m:r>
                                </m:e>
                                <m:sub>
                                  <m:r>
                                    <a:rPr lang="en-US" sz="1800" i="1">
                                      <a:solidFill>
                                        <a:srgbClr val="002060"/>
                                      </a:solidFill>
                                      <a:latin typeface="Cambria Math" panose="02040503050406030204" pitchFamily="18" charset="0"/>
                                    </a:rPr>
                                    <m:t>𝑑</m:t>
                                  </m:r>
                                  <m:r>
                                    <a:rPr lang="en-US" sz="1800" i="0">
                                      <a:solidFill>
                                        <a:srgbClr val="002060"/>
                                      </a:solidFill>
                                      <a:latin typeface="Cambria Math" panose="02040503050406030204" pitchFamily="18" charset="0"/>
                                    </a:rPr>
                                    <m:t>,</m:t>
                                  </m:r>
                                  <m:r>
                                    <a:rPr lang="en-US" sz="1800" i="1">
                                      <a:solidFill>
                                        <a:srgbClr val="002060"/>
                                      </a:solidFill>
                                      <a:latin typeface="Cambria Math" panose="02040503050406030204" pitchFamily="18" charset="0"/>
                                    </a:rPr>
                                    <m:t>𝑖𝑗</m:t>
                                  </m:r>
                                </m:sub>
                              </m:sSub>
                            </m:e>
                          </m:nary>
                          <m:sSub>
                            <m:sSubPr>
                              <m:ctrlPr>
                                <a:rPr lang="en-US" sz="1800" i="1">
                                  <a:solidFill>
                                    <a:srgbClr val="002060"/>
                                  </a:solidFill>
                                  <a:latin typeface="Cambria Math" panose="02040503050406030204" pitchFamily="18" charset="0"/>
                                </a:rPr>
                              </m:ctrlPr>
                            </m:sSubPr>
                            <m:e>
                              <m:r>
                                <a:rPr lang="en-US" sz="1800" i="1">
                                  <a:solidFill>
                                    <a:srgbClr val="002060"/>
                                  </a:solidFill>
                                  <a:latin typeface="Cambria Math" panose="02040503050406030204" pitchFamily="18" charset="0"/>
                                </a:rPr>
                                <m:t>𝑆</m:t>
                              </m:r>
                            </m:e>
                            <m:sub>
                              <m:r>
                                <a:rPr lang="en-US" sz="1800" i="1">
                                  <a:solidFill>
                                    <a:srgbClr val="002060"/>
                                  </a:solidFill>
                                  <a:latin typeface="Cambria Math" panose="02040503050406030204" pitchFamily="18" charset="0"/>
                                </a:rPr>
                                <m:t>𝑗</m:t>
                              </m:r>
                            </m:sub>
                          </m:sSub>
                        </m:den>
                      </m:f>
                    </m:oMath>
                  </m:oMathPara>
                </a14:m>
                <a:endParaRPr lang="en-US" sz="1800" dirty="0">
                  <a:solidFill>
                    <a:srgbClr val="002060"/>
                  </a:solidFill>
                </a:endParaRPr>
              </a:p>
            </p:txBody>
          </p:sp>
        </mc:Choice>
        <mc:Fallback xmlns="">
          <p:sp>
            <p:nvSpPr>
              <p:cNvPr id="10" name="Rectangle 9">
                <a:extLst>
                  <a:ext uri="{FF2B5EF4-FFF2-40B4-BE49-F238E27FC236}">
                    <a16:creationId xmlns:a16="http://schemas.microsoft.com/office/drawing/2014/main" id="{B24F95ED-F7FB-F17C-F5C0-874B58786CDC}"/>
                  </a:ext>
                </a:extLst>
              </p:cNvPr>
              <p:cNvSpPr>
                <a:spLocks noRot="1" noChangeAspect="1" noMove="1" noResize="1" noEditPoints="1" noAdjustHandles="1" noChangeArrowheads="1" noChangeShapeType="1" noTextEdit="1"/>
              </p:cNvSpPr>
              <p:nvPr/>
            </p:nvSpPr>
            <p:spPr>
              <a:xfrm>
                <a:off x="1392242" y="4056855"/>
                <a:ext cx="2496388" cy="698846"/>
              </a:xfrm>
              <a:prstGeom prst="rect">
                <a:avLst/>
              </a:prstGeom>
              <a:blipFill>
                <a:blip r:embed="rId4"/>
                <a:stretch>
                  <a:fillRect/>
                </a:stretch>
              </a:blipFill>
            </p:spPr>
            <p:txBody>
              <a:bodyPr/>
              <a:lstStyle/>
              <a:p>
                <a:r>
                  <a:rPr lang="en-US">
                    <a:noFill/>
                  </a:rPr>
                  <a:t> </a:t>
                </a:r>
              </a:p>
            </p:txBody>
          </p:sp>
        </mc:Fallback>
      </mc:AlternateContent>
      <p:sp>
        <p:nvSpPr>
          <p:cNvPr id="13" name="Title 1">
            <a:extLst>
              <a:ext uri="{FF2B5EF4-FFF2-40B4-BE49-F238E27FC236}">
                <a16:creationId xmlns:a16="http://schemas.microsoft.com/office/drawing/2014/main" id="{C1BC3AAF-53BC-14EA-10BA-05CEEFF29A28}"/>
              </a:ext>
            </a:extLst>
          </p:cNvPr>
          <p:cNvSpPr txBox="1">
            <a:spLocks/>
          </p:cNvSpPr>
          <p:nvPr/>
        </p:nvSpPr>
        <p:spPr>
          <a:xfrm>
            <a:off x="0" y="17289"/>
            <a:ext cx="10515600" cy="8539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Solute Chemical Processes</a:t>
            </a:r>
          </a:p>
        </p:txBody>
      </p:sp>
      <p:grpSp>
        <p:nvGrpSpPr>
          <p:cNvPr id="16" name="Group 15">
            <a:extLst>
              <a:ext uri="{FF2B5EF4-FFF2-40B4-BE49-F238E27FC236}">
                <a16:creationId xmlns:a16="http://schemas.microsoft.com/office/drawing/2014/main" id="{C33FF87B-92A5-8489-10F2-ACABEA337E95}"/>
              </a:ext>
            </a:extLst>
          </p:cNvPr>
          <p:cNvGrpSpPr/>
          <p:nvPr/>
        </p:nvGrpSpPr>
        <p:grpSpPr>
          <a:xfrm>
            <a:off x="6814138" y="1728207"/>
            <a:ext cx="563510" cy="243330"/>
            <a:chOff x="8690517" y="1906859"/>
            <a:chExt cx="1112148" cy="553100"/>
          </a:xfrm>
        </p:grpSpPr>
        <p:grpSp>
          <p:nvGrpSpPr>
            <p:cNvPr id="11" name="Group 10">
              <a:extLst>
                <a:ext uri="{FF2B5EF4-FFF2-40B4-BE49-F238E27FC236}">
                  <a16:creationId xmlns:a16="http://schemas.microsoft.com/office/drawing/2014/main" id="{33EBEB76-05A9-BDC0-82C1-285682DEC330}"/>
                </a:ext>
              </a:extLst>
            </p:cNvPr>
            <p:cNvGrpSpPr/>
            <p:nvPr/>
          </p:nvGrpSpPr>
          <p:grpSpPr>
            <a:xfrm>
              <a:off x="8690517" y="1906859"/>
              <a:ext cx="556074" cy="553100"/>
              <a:chOff x="8690517" y="1906859"/>
              <a:chExt cx="556074" cy="553100"/>
            </a:xfrm>
          </p:grpSpPr>
          <p:sp>
            <p:nvSpPr>
              <p:cNvPr id="3" name="Hexagon 2">
                <a:extLst>
                  <a:ext uri="{FF2B5EF4-FFF2-40B4-BE49-F238E27FC236}">
                    <a16:creationId xmlns:a16="http://schemas.microsoft.com/office/drawing/2014/main" id="{EE649B36-85CF-C790-BD49-A7FEBF816A53}"/>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1C505C3-170A-8550-2F95-F0D3E600015E}"/>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FF70AC25-C503-B0E1-2D16-1BD44A112E3B}"/>
                </a:ext>
              </a:extLst>
            </p:cNvPr>
            <p:cNvGrpSpPr/>
            <p:nvPr/>
          </p:nvGrpSpPr>
          <p:grpSpPr>
            <a:xfrm>
              <a:off x="9246591" y="1906859"/>
              <a:ext cx="556074" cy="553100"/>
              <a:chOff x="8690517" y="1906859"/>
              <a:chExt cx="556074" cy="553100"/>
            </a:xfrm>
          </p:grpSpPr>
          <p:sp>
            <p:nvSpPr>
              <p:cNvPr id="14" name="Hexagon 13">
                <a:extLst>
                  <a:ext uri="{FF2B5EF4-FFF2-40B4-BE49-F238E27FC236}">
                    <a16:creationId xmlns:a16="http://schemas.microsoft.com/office/drawing/2014/main" id="{60E7538C-A9AE-56E5-B3D8-AFED7EF24D14}"/>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94CAB04-1BEB-E23F-194A-E3504080CBDD}"/>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8" name="Straight Connector 17">
            <a:extLst>
              <a:ext uri="{FF2B5EF4-FFF2-40B4-BE49-F238E27FC236}">
                <a16:creationId xmlns:a16="http://schemas.microsoft.com/office/drawing/2014/main" id="{C2011E44-A344-D9F4-603C-D90E6249465E}"/>
              </a:ext>
            </a:extLst>
          </p:cNvPr>
          <p:cNvCxnSpPr>
            <a:cxnSpLocks/>
          </p:cNvCxnSpPr>
          <p:nvPr/>
        </p:nvCxnSpPr>
        <p:spPr>
          <a:xfrm>
            <a:off x="5830434" y="1134555"/>
            <a:ext cx="1828800" cy="0"/>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C3F1A722-176E-E27D-AE3E-BDF0A1FA7325}"/>
              </a:ext>
            </a:extLst>
          </p:cNvPr>
          <p:cNvSpPr txBox="1"/>
          <p:nvPr/>
        </p:nvSpPr>
        <p:spPr>
          <a:xfrm>
            <a:off x="5742135" y="1549125"/>
            <a:ext cx="498855" cy="246221"/>
          </a:xfrm>
          <a:prstGeom prst="rect">
            <a:avLst/>
          </a:prstGeom>
          <a:noFill/>
        </p:spPr>
        <p:txBody>
          <a:bodyPr wrap="none" rtlCol="0">
            <a:spAutoFit/>
          </a:bodyPr>
          <a:lstStyle/>
          <a:p>
            <a:r>
              <a:rPr lang="en-US" sz="1000" dirty="0"/>
              <a:t>water</a:t>
            </a:r>
          </a:p>
        </p:txBody>
      </p:sp>
      <p:sp>
        <p:nvSpPr>
          <p:cNvPr id="21" name="TextBox 20">
            <a:extLst>
              <a:ext uri="{FF2B5EF4-FFF2-40B4-BE49-F238E27FC236}">
                <a16:creationId xmlns:a16="http://schemas.microsoft.com/office/drawing/2014/main" id="{14E71C18-101F-7617-E190-6CC5ABDD94DC}"/>
              </a:ext>
            </a:extLst>
          </p:cNvPr>
          <p:cNvSpPr txBox="1"/>
          <p:nvPr/>
        </p:nvSpPr>
        <p:spPr>
          <a:xfrm>
            <a:off x="5793449" y="838364"/>
            <a:ext cx="327334" cy="246221"/>
          </a:xfrm>
          <a:prstGeom prst="rect">
            <a:avLst/>
          </a:prstGeom>
          <a:noFill/>
        </p:spPr>
        <p:txBody>
          <a:bodyPr wrap="none" rtlCol="0">
            <a:spAutoFit/>
          </a:bodyPr>
          <a:lstStyle/>
          <a:p>
            <a:r>
              <a:rPr lang="en-US" sz="1000" dirty="0"/>
              <a:t>air</a:t>
            </a:r>
          </a:p>
        </p:txBody>
      </p:sp>
      <p:cxnSp>
        <p:nvCxnSpPr>
          <p:cNvPr id="22" name="Straight Connector 21">
            <a:extLst>
              <a:ext uri="{FF2B5EF4-FFF2-40B4-BE49-F238E27FC236}">
                <a16:creationId xmlns:a16="http://schemas.microsoft.com/office/drawing/2014/main" id="{A442080D-0523-E2C7-69AA-7246022B1FDE}"/>
              </a:ext>
            </a:extLst>
          </p:cNvPr>
          <p:cNvCxnSpPr>
            <a:cxnSpLocks/>
          </p:cNvCxnSpPr>
          <p:nvPr/>
        </p:nvCxnSpPr>
        <p:spPr>
          <a:xfrm>
            <a:off x="5830434" y="1370113"/>
            <a:ext cx="18288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3DCF0A1F-7AF2-A755-09A9-D42CE99AB1A0}"/>
              </a:ext>
            </a:extLst>
          </p:cNvPr>
          <p:cNvCxnSpPr>
            <a:cxnSpLocks/>
          </p:cNvCxnSpPr>
          <p:nvPr/>
        </p:nvCxnSpPr>
        <p:spPr>
          <a:xfrm>
            <a:off x="5838778" y="1589420"/>
            <a:ext cx="1828800"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A7F58F6F-359D-315A-E169-B087985E7676}"/>
              </a:ext>
            </a:extLst>
          </p:cNvPr>
          <p:cNvCxnSpPr/>
          <p:nvPr/>
        </p:nvCxnSpPr>
        <p:spPr>
          <a:xfrm flipV="1">
            <a:off x="6436484" y="1589420"/>
            <a:ext cx="0" cy="382116"/>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07032F82-6972-8EBF-8B46-E3BD6EAA4A96}"/>
              </a:ext>
            </a:extLst>
          </p:cNvPr>
          <p:cNvCxnSpPr/>
          <p:nvPr/>
        </p:nvCxnSpPr>
        <p:spPr>
          <a:xfrm flipV="1">
            <a:off x="6832722" y="761359"/>
            <a:ext cx="0" cy="382116"/>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8223ED36-6E87-315F-B0D2-2178700292E2}"/>
              </a:ext>
            </a:extLst>
          </p:cNvPr>
          <p:cNvCxnSpPr/>
          <p:nvPr/>
        </p:nvCxnSpPr>
        <p:spPr>
          <a:xfrm flipV="1">
            <a:off x="6436484" y="1370113"/>
            <a:ext cx="111512" cy="219307"/>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95481CE6-54C6-C9E6-A300-D2F38FA07792}"/>
              </a:ext>
            </a:extLst>
          </p:cNvPr>
          <p:cNvCxnSpPr/>
          <p:nvPr/>
        </p:nvCxnSpPr>
        <p:spPr>
          <a:xfrm flipV="1">
            <a:off x="6716750" y="1145182"/>
            <a:ext cx="111512" cy="219307"/>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BB2922C8-4B0A-DFE6-4776-97A2DDD8D1EA}"/>
                  </a:ext>
                </a:extLst>
              </p:cNvPr>
              <p:cNvSpPr txBox="1"/>
              <p:nvPr/>
            </p:nvSpPr>
            <p:spPr>
              <a:xfrm>
                <a:off x="6800165" y="520408"/>
                <a:ext cx="47493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solidFill>
                                <a:srgbClr val="002060"/>
                              </a:solidFill>
                              <a:latin typeface="Cambria Math" panose="02040503050406030204" pitchFamily="18" charset="0"/>
                            </a:rPr>
                          </m:ctrlPr>
                        </m:sSubPr>
                        <m:e>
                          <m:r>
                            <a:rPr lang="en-US" b="0" i="1" smtClean="0">
                              <a:solidFill>
                                <a:srgbClr val="002060"/>
                              </a:solidFill>
                              <a:latin typeface="Cambria Math" panose="02040503050406030204" pitchFamily="18" charset="0"/>
                            </a:rPr>
                            <m:t>𝐶</m:t>
                          </m:r>
                        </m:e>
                        <m:sub>
                          <m:r>
                            <a:rPr lang="en-US" b="0" i="1" smtClean="0">
                              <a:solidFill>
                                <a:srgbClr val="002060"/>
                              </a:solidFill>
                              <a:latin typeface="Cambria Math" panose="02040503050406030204" pitchFamily="18" charset="0"/>
                            </a:rPr>
                            <m:t>𝑎</m:t>
                          </m:r>
                        </m:sub>
                      </m:sSub>
                    </m:oMath>
                  </m:oMathPara>
                </a14:m>
                <a:endParaRPr lang="en-US" dirty="0">
                  <a:solidFill>
                    <a:srgbClr val="002060"/>
                  </a:solidFill>
                </a:endParaRPr>
              </a:p>
            </p:txBody>
          </p:sp>
        </mc:Choice>
        <mc:Fallback xmlns="">
          <p:sp>
            <p:nvSpPr>
              <p:cNvPr id="30" name="TextBox 29">
                <a:extLst>
                  <a:ext uri="{FF2B5EF4-FFF2-40B4-BE49-F238E27FC236}">
                    <a16:creationId xmlns:a16="http://schemas.microsoft.com/office/drawing/2014/main" id="{BB2922C8-4B0A-DFE6-4776-97A2DDD8D1EA}"/>
                  </a:ext>
                </a:extLst>
              </p:cNvPr>
              <p:cNvSpPr txBox="1">
                <a:spLocks noRot="1" noChangeAspect="1" noMove="1" noResize="1" noEditPoints="1" noAdjustHandles="1" noChangeArrowheads="1" noChangeShapeType="1" noTextEdit="1"/>
              </p:cNvSpPr>
              <p:nvPr/>
            </p:nvSpPr>
            <p:spPr>
              <a:xfrm>
                <a:off x="6800165" y="520408"/>
                <a:ext cx="474937"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AAE20CD5-5007-BEE9-18D6-6EFE22D71DB0}"/>
                  </a:ext>
                </a:extLst>
              </p:cNvPr>
              <p:cNvSpPr txBox="1"/>
              <p:nvPr/>
            </p:nvSpPr>
            <p:spPr>
              <a:xfrm>
                <a:off x="6073059" y="1823924"/>
                <a:ext cx="5071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solidFill>
                                <a:srgbClr val="002060"/>
                              </a:solidFill>
                              <a:latin typeface="Cambria Math" panose="02040503050406030204" pitchFamily="18" charset="0"/>
                            </a:rPr>
                          </m:ctrlPr>
                        </m:sSubPr>
                        <m:e>
                          <m:r>
                            <a:rPr lang="en-US" b="0" i="1" smtClean="0">
                              <a:solidFill>
                                <a:srgbClr val="002060"/>
                              </a:solidFill>
                              <a:latin typeface="Cambria Math" panose="02040503050406030204" pitchFamily="18" charset="0"/>
                            </a:rPr>
                            <m:t>𝐶</m:t>
                          </m:r>
                        </m:e>
                        <m:sub>
                          <m:r>
                            <a:rPr lang="en-US" b="0" i="1" smtClean="0">
                              <a:solidFill>
                                <a:srgbClr val="002060"/>
                              </a:solidFill>
                              <a:latin typeface="Cambria Math" panose="02040503050406030204" pitchFamily="18" charset="0"/>
                            </a:rPr>
                            <m:t>𝑤</m:t>
                          </m:r>
                        </m:sub>
                      </m:sSub>
                    </m:oMath>
                  </m:oMathPara>
                </a14:m>
                <a:endParaRPr lang="en-US" dirty="0">
                  <a:solidFill>
                    <a:srgbClr val="002060"/>
                  </a:solidFill>
                </a:endParaRPr>
              </a:p>
            </p:txBody>
          </p:sp>
        </mc:Choice>
        <mc:Fallback xmlns="">
          <p:sp>
            <p:nvSpPr>
              <p:cNvPr id="31" name="TextBox 30">
                <a:extLst>
                  <a:ext uri="{FF2B5EF4-FFF2-40B4-BE49-F238E27FC236}">
                    <a16:creationId xmlns:a16="http://schemas.microsoft.com/office/drawing/2014/main" id="{AAE20CD5-5007-BEE9-18D6-6EFE22D71DB0}"/>
                  </a:ext>
                </a:extLst>
              </p:cNvPr>
              <p:cNvSpPr txBox="1">
                <a:spLocks noRot="1" noChangeAspect="1" noMove="1" noResize="1" noEditPoints="1" noAdjustHandles="1" noChangeArrowheads="1" noChangeShapeType="1" noTextEdit="1"/>
              </p:cNvSpPr>
              <p:nvPr/>
            </p:nvSpPr>
            <p:spPr>
              <a:xfrm>
                <a:off x="6073059" y="1823924"/>
                <a:ext cx="507190" cy="36933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0BA149B1-1215-227D-B227-98AF38ABF5B7}"/>
                  </a:ext>
                </a:extLst>
              </p:cNvPr>
              <p:cNvSpPr txBox="1"/>
              <p:nvPr/>
            </p:nvSpPr>
            <p:spPr>
              <a:xfrm>
                <a:off x="8022659" y="1049885"/>
                <a:ext cx="2781018" cy="6223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solidFill>
                                <a:srgbClr val="002060"/>
                              </a:solidFill>
                              <a:latin typeface="Cambria Math" panose="02040503050406030204" pitchFamily="18" charset="0"/>
                            </a:rPr>
                          </m:ctrlPr>
                        </m:fPr>
                        <m:num>
                          <m:r>
                            <a:rPr lang="en-US" b="0" i="1" smtClean="0">
                              <a:solidFill>
                                <a:srgbClr val="002060"/>
                              </a:solidFill>
                              <a:latin typeface="Cambria Math" panose="02040503050406030204" pitchFamily="18" charset="0"/>
                            </a:rPr>
                            <m:t>𝑑</m:t>
                          </m:r>
                          <m:sSub>
                            <m:sSubPr>
                              <m:ctrlPr>
                                <a:rPr lang="en-US" b="0" i="1" smtClean="0">
                                  <a:solidFill>
                                    <a:srgbClr val="002060"/>
                                  </a:solidFill>
                                  <a:latin typeface="Cambria Math" panose="02040503050406030204" pitchFamily="18" charset="0"/>
                                </a:rPr>
                              </m:ctrlPr>
                            </m:sSubPr>
                            <m:e>
                              <m:r>
                                <a:rPr lang="en-US" b="0" i="1" smtClean="0">
                                  <a:solidFill>
                                    <a:srgbClr val="002060"/>
                                  </a:solidFill>
                                  <a:latin typeface="Cambria Math" panose="02040503050406030204" pitchFamily="18" charset="0"/>
                                </a:rPr>
                                <m:t>𝐶</m:t>
                              </m:r>
                            </m:e>
                            <m:sub>
                              <m:r>
                                <a:rPr lang="en-US" b="0" i="1" smtClean="0">
                                  <a:solidFill>
                                    <a:srgbClr val="002060"/>
                                  </a:solidFill>
                                  <a:latin typeface="Cambria Math" panose="02040503050406030204" pitchFamily="18" charset="0"/>
                                </a:rPr>
                                <m:t>𝑤</m:t>
                              </m:r>
                            </m:sub>
                          </m:sSub>
                        </m:num>
                        <m:den>
                          <m:r>
                            <a:rPr lang="en-US" b="0" i="1" smtClean="0">
                              <a:solidFill>
                                <a:srgbClr val="002060"/>
                              </a:solidFill>
                              <a:latin typeface="Cambria Math" panose="02040503050406030204" pitchFamily="18" charset="0"/>
                            </a:rPr>
                            <m:t>𝑑𝑡</m:t>
                          </m:r>
                        </m:den>
                      </m:f>
                      <m:r>
                        <a:rPr lang="en-US" b="0" i="0" smtClean="0">
                          <a:solidFill>
                            <a:srgbClr val="002060"/>
                          </a:solidFill>
                          <a:latin typeface="Cambria Math" panose="02040503050406030204" pitchFamily="18" charset="0"/>
                        </a:rPr>
                        <m:t>=−</m:t>
                      </m:r>
                      <m:sSub>
                        <m:sSubPr>
                          <m:ctrlPr>
                            <a:rPr lang="en-US" b="0" i="1" smtClean="0">
                              <a:solidFill>
                                <a:srgbClr val="002060"/>
                              </a:solidFill>
                              <a:latin typeface="Cambria Math" panose="02040503050406030204" pitchFamily="18" charset="0"/>
                            </a:rPr>
                          </m:ctrlPr>
                        </m:sSubPr>
                        <m:e>
                          <m:r>
                            <a:rPr lang="en-US" b="0" i="1" smtClean="0">
                              <a:solidFill>
                                <a:srgbClr val="002060"/>
                              </a:solidFill>
                              <a:latin typeface="Cambria Math" panose="02040503050406030204" pitchFamily="18" charset="0"/>
                            </a:rPr>
                            <m:t>𝑘</m:t>
                          </m:r>
                        </m:e>
                        <m:sub>
                          <m:r>
                            <a:rPr lang="en-US" b="0" i="1" smtClean="0">
                              <a:solidFill>
                                <a:srgbClr val="002060"/>
                              </a:solidFill>
                              <a:latin typeface="Cambria Math" panose="02040503050406030204" pitchFamily="18" charset="0"/>
                            </a:rPr>
                            <m:t>𝑙𝑎</m:t>
                          </m:r>
                        </m:sub>
                      </m:sSub>
                      <m:d>
                        <m:dPr>
                          <m:ctrlPr>
                            <a:rPr lang="en-US" b="0" i="1" smtClean="0">
                              <a:solidFill>
                                <a:srgbClr val="002060"/>
                              </a:solidFill>
                              <a:latin typeface="Cambria Math" panose="02040503050406030204" pitchFamily="18" charset="0"/>
                            </a:rPr>
                          </m:ctrlPr>
                        </m:dPr>
                        <m:e>
                          <m:sSub>
                            <m:sSubPr>
                              <m:ctrlPr>
                                <a:rPr lang="en-US" b="0" i="1" smtClean="0">
                                  <a:solidFill>
                                    <a:srgbClr val="002060"/>
                                  </a:solidFill>
                                  <a:latin typeface="Cambria Math" panose="02040503050406030204" pitchFamily="18" charset="0"/>
                                </a:rPr>
                              </m:ctrlPr>
                            </m:sSubPr>
                            <m:e>
                              <m:r>
                                <a:rPr lang="en-US" b="0" i="1" smtClean="0">
                                  <a:solidFill>
                                    <a:srgbClr val="002060"/>
                                  </a:solidFill>
                                  <a:latin typeface="Cambria Math" panose="02040503050406030204" pitchFamily="18" charset="0"/>
                                </a:rPr>
                                <m:t>𝐶</m:t>
                              </m:r>
                            </m:e>
                            <m:sub>
                              <m:r>
                                <a:rPr lang="en-US" b="0" i="1" smtClean="0">
                                  <a:solidFill>
                                    <a:srgbClr val="002060"/>
                                  </a:solidFill>
                                  <a:latin typeface="Cambria Math" panose="02040503050406030204" pitchFamily="18" charset="0"/>
                                </a:rPr>
                                <m:t>𝑤</m:t>
                              </m:r>
                            </m:sub>
                          </m:sSub>
                          <m:r>
                            <a:rPr lang="en-US" b="0" i="1" smtClean="0">
                              <a:solidFill>
                                <a:srgbClr val="002060"/>
                              </a:solidFill>
                              <a:latin typeface="Cambria Math" panose="02040503050406030204" pitchFamily="18" charset="0"/>
                            </a:rPr>
                            <m:t>−</m:t>
                          </m:r>
                          <m:f>
                            <m:fPr>
                              <m:ctrlPr>
                                <a:rPr lang="en-US" b="0" i="1" smtClean="0">
                                  <a:solidFill>
                                    <a:srgbClr val="002060"/>
                                  </a:solidFill>
                                  <a:latin typeface="Cambria Math" panose="02040503050406030204" pitchFamily="18" charset="0"/>
                                </a:rPr>
                              </m:ctrlPr>
                            </m:fPr>
                            <m:num>
                              <m:r>
                                <a:rPr lang="en-US" b="0" i="1" smtClean="0">
                                  <a:solidFill>
                                    <a:srgbClr val="002060"/>
                                  </a:solidFill>
                                  <a:latin typeface="Cambria Math" panose="02040503050406030204" pitchFamily="18" charset="0"/>
                                </a:rPr>
                                <m:t>1</m:t>
                              </m:r>
                            </m:num>
                            <m:den>
                              <m:sSub>
                                <m:sSubPr>
                                  <m:ctrlPr>
                                    <a:rPr lang="en-US" b="0" i="1" smtClean="0">
                                      <a:solidFill>
                                        <a:srgbClr val="002060"/>
                                      </a:solidFill>
                                      <a:latin typeface="Cambria Math" panose="02040503050406030204" pitchFamily="18" charset="0"/>
                                    </a:rPr>
                                  </m:ctrlPr>
                                </m:sSubPr>
                                <m:e>
                                  <m:r>
                                    <a:rPr lang="en-US" b="0" i="1" smtClean="0">
                                      <a:solidFill>
                                        <a:srgbClr val="002060"/>
                                      </a:solidFill>
                                      <a:latin typeface="Cambria Math" panose="02040503050406030204" pitchFamily="18" charset="0"/>
                                    </a:rPr>
                                    <m:t>𝐾</m:t>
                                  </m:r>
                                </m:e>
                                <m:sub>
                                  <m:r>
                                    <a:rPr lang="en-US" b="0" i="1" smtClean="0">
                                      <a:solidFill>
                                        <a:srgbClr val="002060"/>
                                      </a:solidFill>
                                      <a:latin typeface="Cambria Math" panose="02040503050406030204" pitchFamily="18" charset="0"/>
                                    </a:rPr>
                                    <m:t>𝑎𝑤</m:t>
                                  </m:r>
                                </m:sub>
                              </m:sSub>
                            </m:den>
                          </m:f>
                          <m:sSub>
                            <m:sSubPr>
                              <m:ctrlPr>
                                <a:rPr lang="en-US" b="0" i="1" smtClean="0">
                                  <a:solidFill>
                                    <a:srgbClr val="002060"/>
                                  </a:solidFill>
                                  <a:latin typeface="Cambria Math" panose="02040503050406030204" pitchFamily="18" charset="0"/>
                                </a:rPr>
                              </m:ctrlPr>
                            </m:sSubPr>
                            <m:e>
                              <m:r>
                                <a:rPr lang="en-US" b="0" i="1" smtClean="0">
                                  <a:solidFill>
                                    <a:srgbClr val="002060"/>
                                  </a:solidFill>
                                  <a:latin typeface="Cambria Math" panose="02040503050406030204" pitchFamily="18" charset="0"/>
                                </a:rPr>
                                <m:t>𝐶</m:t>
                              </m:r>
                            </m:e>
                            <m:sub>
                              <m:r>
                                <a:rPr lang="en-US" b="0" i="1" smtClean="0">
                                  <a:solidFill>
                                    <a:srgbClr val="002060"/>
                                  </a:solidFill>
                                  <a:latin typeface="Cambria Math" panose="02040503050406030204" pitchFamily="18" charset="0"/>
                                </a:rPr>
                                <m:t>𝑎</m:t>
                              </m:r>
                            </m:sub>
                          </m:sSub>
                        </m:e>
                      </m:d>
                    </m:oMath>
                  </m:oMathPara>
                </a14:m>
                <a:endParaRPr lang="en-US" i="1" dirty="0">
                  <a:solidFill>
                    <a:srgbClr val="002060"/>
                  </a:solidFill>
                </a:endParaRPr>
              </a:p>
            </p:txBody>
          </p:sp>
        </mc:Choice>
        <mc:Fallback xmlns="">
          <p:sp>
            <p:nvSpPr>
              <p:cNvPr id="32" name="TextBox 31">
                <a:extLst>
                  <a:ext uri="{FF2B5EF4-FFF2-40B4-BE49-F238E27FC236}">
                    <a16:creationId xmlns:a16="http://schemas.microsoft.com/office/drawing/2014/main" id="{0BA149B1-1215-227D-B227-98AF38ABF5B7}"/>
                  </a:ext>
                </a:extLst>
              </p:cNvPr>
              <p:cNvSpPr txBox="1">
                <a:spLocks noRot="1" noChangeAspect="1" noMove="1" noResize="1" noEditPoints="1" noAdjustHandles="1" noChangeArrowheads="1" noChangeShapeType="1" noTextEdit="1"/>
              </p:cNvSpPr>
              <p:nvPr/>
            </p:nvSpPr>
            <p:spPr>
              <a:xfrm>
                <a:off x="8022659" y="1049885"/>
                <a:ext cx="2781018" cy="622350"/>
              </a:xfrm>
              <a:prstGeom prst="rect">
                <a:avLst/>
              </a:prstGeom>
              <a:blipFill>
                <a:blip r:embed="rId7"/>
                <a:stretch>
                  <a:fillRect/>
                </a:stretch>
              </a:blipFill>
            </p:spPr>
            <p:txBody>
              <a:bodyPr/>
              <a:lstStyle/>
              <a:p>
                <a:r>
                  <a:rPr lang="en-US">
                    <a:noFill/>
                  </a:rPr>
                  <a:t> </a:t>
                </a:r>
              </a:p>
            </p:txBody>
          </p:sp>
        </mc:Fallback>
      </mc:AlternateContent>
      <p:sp>
        <p:nvSpPr>
          <p:cNvPr id="40" name="Star: 32 Points 39">
            <a:extLst>
              <a:ext uri="{FF2B5EF4-FFF2-40B4-BE49-F238E27FC236}">
                <a16:creationId xmlns:a16="http://schemas.microsoft.com/office/drawing/2014/main" id="{92A86D56-D908-9F24-CD41-3E514EC3AA7B}"/>
              </a:ext>
            </a:extLst>
          </p:cNvPr>
          <p:cNvSpPr/>
          <p:nvPr/>
        </p:nvSpPr>
        <p:spPr>
          <a:xfrm>
            <a:off x="7001876" y="3108231"/>
            <a:ext cx="1610237" cy="787315"/>
          </a:xfrm>
          <a:prstGeom prst="star32">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892D241-0ED3-5A17-9B5B-AFA2608C25CC}"/>
              </a:ext>
            </a:extLst>
          </p:cNvPr>
          <p:cNvCxnSpPr/>
          <p:nvPr/>
        </p:nvCxnSpPr>
        <p:spPr>
          <a:xfrm>
            <a:off x="8798888" y="3445982"/>
            <a:ext cx="120879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7" name="Straight Arrow Connector 56">
            <a:extLst>
              <a:ext uri="{FF2B5EF4-FFF2-40B4-BE49-F238E27FC236}">
                <a16:creationId xmlns:a16="http://schemas.microsoft.com/office/drawing/2014/main" id="{44B0DEBE-E225-FC51-3037-813052EC2F4B}"/>
              </a:ext>
            </a:extLst>
          </p:cNvPr>
          <p:cNvCxnSpPr/>
          <p:nvPr/>
        </p:nvCxnSpPr>
        <p:spPr>
          <a:xfrm>
            <a:off x="8778984" y="3501888"/>
            <a:ext cx="1208792" cy="0"/>
          </a:xfrm>
          <a:prstGeom prst="straightConnector1">
            <a:avLst/>
          </a:prstGeom>
          <a:ln>
            <a:headEnd type="triangle"/>
            <a:tailEnd type="none"/>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2079" name="TextBox 2078">
                <a:extLst>
                  <a:ext uri="{FF2B5EF4-FFF2-40B4-BE49-F238E27FC236}">
                    <a16:creationId xmlns:a16="http://schemas.microsoft.com/office/drawing/2014/main" id="{06C98693-A428-ADC3-925B-BCBF3E0034EF}"/>
                  </a:ext>
                </a:extLst>
              </p:cNvPr>
              <p:cNvSpPr txBox="1"/>
              <p:nvPr/>
            </p:nvSpPr>
            <p:spPr>
              <a:xfrm>
                <a:off x="9065147" y="3058930"/>
                <a:ext cx="49686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dirty="0" smtClean="0">
                              <a:solidFill>
                                <a:srgbClr val="002060"/>
                              </a:solidFill>
                              <a:latin typeface="Cambria Math" panose="02040503050406030204" pitchFamily="18" charset="0"/>
                            </a:rPr>
                          </m:ctrlPr>
                        </m:sSubPr>
                        <m:e>
                          <m:r>
                            <a:rPr lang="en-US" b="0" i="1" dirty="0" smtClean="0">
                              <a:solidFill>
                                <a:srgbClr val="002060"/>
                              </a:solidFill>
                              <a:latin typeface="Cambria Math" panose="02040503050406030204" pitchFamily="18" charset="0"/>
                            </a:rPr>
                            <m:t>𝐾</m:t>
                          </m:r>
                        </m:e>
                        <m:sub>
                          <m:r>
                            <a:rPr lang="en-US" b="0" i="1" dirty="0" smtClean="0">
                              <a:solidFill>
                                <a:srgbClr val="002060"/>
                              </a:solidFill>
                              <a:latin typeface="Cambria Math" panose="02040503050406030204" pitchFamily="18" charset="0"/>
                            </a:rPr>
                            <m:t>𝑑</m:t>
                          </m:r>
                        </m:sub>
                      </m:sSub>
                    </m:oMath>
                  </m:oMathPara>
                </a14:m>
                <a:endParaRPr lang="en-US" dirty="0">
                  <a:solidFill>
                    <a:srgbClr val="002060"/>
                  </a:solidFill>
                </a:endParaRPr>
              </a:p>
            </p:txBody>
          </p:sp>
        </mc:Choice>
        <mc:Fallback xmlns="">
          <p:sp>
            <p:nvSpPr>
              <p:cNvPr id="2079" name="TextBox 2078">
                <a:extLst>
                  <a:ext uri="{FF2B5EF4-FFF2-40B4-BE49-F238E27FC236}">
                    <a16:creationId xmlns:a16="http://schemas.microsoft.com/office/drawing/2014/main" id="{06C98693-A428-ADC3-925B-BCBF3E0034EF}"/>
                  </a:ext>
                </a:extLst>
              </p:cNvPr>
              <p:cNvSpPr txBox="1">
                <a:spLocks noRot="1" noChangeAspect="1" noMove="1" noResize="1" noEditPoints="1" noAdjustHandles="1" noChangeArrowheads="1" noChangeShapeType="1" noTextEdit="1"/>
              </p:cNvSpPr>
              <p:nvPr/>
            </p:nvSpPr>
            <p:spPr>
              <a:xfrm>
                <a:off x="9065147" y="3058930"/>
                <a:ext cx="496867" cy="369332"/>
              </a:xfrm>
              <a:prstGeom prst="rect">
                <a:avLst/>
              </a:prstGeom>
              <a:blipFill>
                <a:blip r:embed="rId8"/>
                <a:stretch>
                  <a:fillRect/>
                </a:stretch>
              </a:blipFill>
            </p:spPr>
            <p:txBody>
              <a:bodyPr/>
              <a:lstStyle/>
              <a:p>
                <a:r>
                  <a:rPr lang="en-US">
                    <a:noFill/>
                  </a:rPr>
                  <a:t> </a:t>
                </a:r>
              </a:p>
            </p:txBody>
          </p:sp>
        </mc:Fallback>
      </mc:AlternateContent>
      <p:sp>
        <p:nvSpPr>
          <p:cNvPr id="2088" name="Star: 32 Points 2087">
            <a:extLst>
              <a:ext uri="{FF2B5EF4-FFF2-40B4-BE49-F238E27FC236}">
                <a16:creationId xmlns:a16="http://schemas.microsoft.com/office/drawing/2014/main" id="{551BA7AC-0F60-8DBB-BE3C-634E849E3F7D}"/>
              </a:ext>
            </a:extLst>
          </p:cNvPr>
          <p:cNvSpPr/>
          <p:nvPr/>
        </p:nvSpPr>
        <p:spPr>
          <a:xfrm>
            <a:off x="7166457" y="5413919"/>
            <a:ext cx="1610237" cy="787315"/>
          </a:xfrm>
          <a:prstGeom prst="star32">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03" name="Straight Arrow Connector 2102">
            <a:extLst>
              <a:ext uri="{FF2B5EF4-FFF2-40B4-BE49-F238E27FC236}">
                <a16:creationId xmlns:a16="http://schemas.microsoft.com/office/drawing/2014/main" id="{7A993A82-95A0-8E09-90EB-2C5A232AF05D}"/>
              </a:ext>
            </a:extLst>
          </p:cNvPr>
          <p:cNvCxnSpPr/>
          <p:nvPr/>
        </p:nvCxnSpPr>
        <p:spPr>
          <a:xfrm>
            <a:off x="8963469" y="5751670"/>
            <a:ext cx="120879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04" name="Straight Arrow Connector 2103">
            <a:extLst>
              <a:ext uri="{FF2B5EF4-FFF2-40B4-BE49-F238E27FC236}">
                <a16:creationId xmlns:a16="http://schemas.microsoft.com/office/drawing/2014/main" id="{B3FC000C-5F97-5870-353A-EE8F47D4ACE8}"/>
              </a:ext>
            </a:extLst>
          </p:cNvPr>
          <p:cNvCxnSpPr/>
          <p:nvPr/>
        </p:nvCxnSpPr>
        <p:spPr>
          <a:xfrm>
            <a:off x="8943565" y="5807576"/>
            <a:ext cx="1208792" cy="0"/>
          </a:xfrm>
          <a:prstGeom prst="straightConnector1">
            <a:avLst/>
          </a:prstGeom>
          <a:ln>
            <a:headEnd type="triangle"/>
            <a:tailEnd type="none"/>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2140" name="TextBox 2139">
                <a:extLst>
                  <a:ext uri="{FF2B5EF4-FFF2-40B4-BE49-F238E27FC236}">
                    <a16:creationId xmlns:a16="http://schemas.microsoft.com/office/drawing/2014/main" id="{6B80C58B-86F9-0964-B0EF-1A9EB591780F}"/>
                  </a:ext>
                </a:extLst>
              </p:cNvPr>
              <p:cNvSpPr txBox="1"/>
              <p:nvPr/>
            </p:nvSpPr>
            <p:spPr>
              <a:xfrm>
                <a:off x="9229728" y="5364618"/>
                <a:ext cx="648896" cy="39158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dirty="0" smtClean="0">
                              <a:solidFill>
                                <a:srgbClr val="002060"/>
                              </a:solidFill>
                              <a:latin typeface="Cambria Math" panose="02040503050406030204" pitchFamily="18" charset="0"/>
                            </a:rPr>
                          </m:ctrlPr>
                        </m:sSubPr>
                        <m:e>
                          <m:r>
                            <a:rPr lang="en-US" b="0" i="1" dirty="0" smtClean="0">
                              <a:solidFill>
                                <a:srgbClr val="002060"/>
                              </a:solidFill>
                              <a:latin typeface="Cambria Math" panose="02040503050406030204" pitchFamily="18" charset="0"/>
                            </a:rPr>
                            <m:t>𝑘</m:t>
                          </m:r>
                        </m:e>
                        <m:sub>
                          <m:r>
                            <a:rPr lang="en-US" b="0" i="1" dirty="0" smtClean="0">
                              <a:solidFill>
                                <a:srgbClr val="002060"/>
                              </a:solidFill>
                              <a:latin typeface="Cambria Math" panose="02040503050406030204" pitchFamily="18" charset="0"/>
                            </a:rPr>
                            <m:t>𝑓𝑜𝑟</m:t>
                          </m:r>
                        </m:sub>
                      </m:sSub>
                    </m:oMath>
                  </m:oMathPara>
                </a14:m>
                <a:endParaRPr lang="en-US" dirty="0">
                  <a:solidFill>
                    <a:srgbClr val="002060"/>
                  </a:solidFill>
                </a:endParaRPr>
              </a:p>
            </p:txBody>
          </p:sp>
        </mc:Choice>
        <mc:Fallback xmlns="">
          <p:sp>
            <p:nvSpPr>
              <p:cNvPr id="2140" name="TextBox 2139">
                <a:extLst>
                  <a:ext uri="{FF2B5EF4-FFF2-40B4-BE49-F238E27FC236}">
                    <a16:creationId xmlns:a16="http://schemas.microsoft.com/office/drawing/2014/main" id="{6B80C58B-86F9-0964-B0EF-1A9EB591780F}"/>
                  </a:ext>
                </a:extLst>
              </p:cNvPr>
              <p:cNvSpPr txBox="1">
                <a:spLocks noRot="1" noChangeAspect="1" noMove="1" noResize="1" noEditPoints="1" noAdjustHandles="1" noChangeArrowheads="1" noChangeShapeType="1" noTextEdit="1"/>
              </p:cNvSpPr>
              <p:nvPr/>
            </p:nvSpPr>
            <p:spPr>
              <a:xfrm>
                <a:off x="9229728" y="5364618"/>
                <a:ext cx="648896" cy="391582"/>
              </a:xfrm>
              <a:prstGeom prst="rect">
                <a:avLst/>
              </a:prstGeom>
              <a:blipFill>
                <a:blip r:embed="rId9"/>
                <a:stretch>
                  <a:fillRect b="-109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41" name="TextBox 2140">
                <a:extLst>
                  <a:ext uri="{FF2B5EF4-FFF2-40B4-BE49-F238E27FC236}">
                    <a16:creationId xmlns:a16="http://schemas.microsoft.com/office/drawing/2014/main" id="{F091DCB6-9B5F-E097-2A86-C21D4CC05022}"/>
                  </a:ext>
                </a:extLst>
              </p:cNvPr>
              <p:cNvSpPr txBox="1"/>
              <p:nvPr/>
            </p:nvSpPr>
            <p:spPr>
              <a:xfrm>
                <a:off x="9237566" y="5689468"/>
                <a:ext cx="64735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dirty="0" smtClean="0">
                              <a:solidFill>
                                <a:srgbClr val="002060"/>
                              </a:solidFill>
                              <a:latin typeface="Cambria Math" panose="02040503050406030204" pitchFamily="18" charset="0"/>
                            </a:rPr>
                          </m:ctrlPr>
                        </m:sSubPr>
                        <m:e>
                          <m:r>
                            <a:rPr lang="en-US" b="0" i="1" dirty="0" smtClean="0">
                              <a:solidFill>
                                <a:srgbClr val="002060"/>
                              </a:solidFill>
                              <a:latin typeface="Cambria Math" panose="02040503050406030204" pitchFamily="18" charset="0"/>
                            </a:rPr>
                            <m:t>𝑘</m:t>
                          </m:r>
                        </m:e>
                        <m:sub>
                          <m:r>
                            <a:rPr lang="en-US" b="0" i="1" dirty="0" smtClean="0">
                              <a:solidFill>
                                <a:srgbClr val="002060"/>
                              </a:solidFill>
                              <a:latin typeface="Cambria Math" panose="02040503050406030204" pitchFamily="18" charset="0"/>
                            </a:rPr>
                            <m:t>𝑟𝑒𝑣</m:t>
                          </m:r>
                        </m:sub>
                      </m:sSub>
                    </m:oMath>
                  </m:oMathPara>
                </a14:m>
                <a:endParaRPr lang="en-US" dirty="0">
                  <a:solidFill>
                    <a:srgbClr val="002060"/>
                  </a:solidFill>
                </a:endParaRPr>
              </a:p>
            </p:txBody>
          </p:sp>
        </mc:Choice>
        <mc:Fallback xmlns="">
          <p:sp>
            <p:nvSpPr>
              <p:cNvPr id="2141" name="TextBox 2140">
                <a:extLst>
                  <a:ext uri="{FF2B5EF4-FFF2-40B4-BE49-F238E27FC236}">
                    <a16:creationId xmlns:a16="http://schemas.microsoft.com/office/drawing/2014/main" id="{F091DCB6-9B5F-E097-2A86-C21D4CC05022}"/>
                  </a:ext>
                </a:extLst>
              </p:cNvPr>
              <p:cNvSpPr txBox="1">
                <a:spLocks noRot="1" noChangeAspect="1" noMove="1" noResize="1" noEditPoints="1" noAdjustHandles="1" noChangeArrowheads="1" noChangeShapeType="1" noTextEdit="1"/>
              </p:cNvSpPr>
              <p:nvPr/>
            </p:nvSpPr>
            <p:spPr>
              <a:xfrm>
                <a:off x="9237566" y="5689468"/>
                <a:ext cx="647357" cy="369332"/>
              </a:xfrm>
              <a:prstGeom prst="rect">
                <a:avLst/>
              </a:prstGeom>
              <a:blipFill>
                <a:blip r:embed="rId10"/>
                <a:stretch>
                  <a:fillRect/>
                </a:stretch>
              </a:blipFill>
            </p:spPr>
            <p:txBody>
              <a:bodyPr/>
              <a:lstStyle/>
              <a:p>
                <a:r>
                  <a:rPr lang="en-US">
                    <a:noFill/>
                  </a:rPr>
                  <a:t> </a:t>
                </a:r>
              </a:p>
            </p:txBody>
          </p:sp>
        </mc:Fallback>
      </mc:AlternateContent>
      <p:grpSp>
        <p:nvGrpSpPr>
          <p:cNvPr id="2163" name="Group 2162">
            <a:extLst>
              <a:ext uri="{FF2B5EF4-FFF2-40B4-BE49-F238E27FC236}">
                <a16:creationId xmlns:a16="http://schemas.microsoft.com/office/drawing/2014/main" id="{2E116ED8-6C53-044C-9275-BB2CD7F106B1}"/>
              </a:ext>
            </a:extLst>
          </p:cNvPr>
          <p:cNvGrpSpPr/>
          <p:nvPr/>
        </p:nvGrpSpPr>
        <p:grpSpPr>
          <a:xfrm>
            <a:off x="7022526" y="4067030"/>
            <a:ext cx="563510" cy="243330"/>
            <a:chOff x="8690517" y="1906859"/>
            <a:chExt cx="1112148" cy="553100"/>
          </a:xfrm>
        </p:grpSpPr>
        <p:grpSp>
          <p:nvGrpSpPr>
            <p:cNvPr id="2164" name="Group 2163">
              <a:extLst>
                <a:ext uri="{FF2B5EF4-FFF2-40B4-BE49-F238E27FC236}">
                  <a16:creationId xmlns:a16="http://schemas.microsoft.com/office/drawing/2014/main" id="{E0BEC6AC-66E3-1633-E4BD-B00AA80954FA}"/>
                </a:ext>
              </a:extLst>
            </p:cNvPr>
            <p:cNvGrpSpPr/>
            <p:nvPr/>
          </p:nvGrpSpPr>
          <p:grpSpPr>
            <a:xfrm>
              <a:off x="8690517" y="1906859"/>
              <a:ext cx="556074" cy="553100"/>
              <a:chOff x="8690517" y="1906859"/>
              <a:chExt cx="556074" cy="553100"/>
            </a:xfrm>
          </p:grpSpPr>
          <p:sp>
            <p:nvSpPr>
              <p:cNvPr id="2168" name="Hexagon 2167">
                <a:extLst>
                  <a:ext uri="{FF2B5EF4-FFF2-40B4-BE49-F238E27FC236}">
                    <a16:creationId xmlns:a16="http://schemas.microsoft.com/office/drawing/2014/main" id="{5323B38D-8C7D-EE0F-3E76-645B2E454EE4}"/>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9" name="Oval 2168">
                <a:extLst>
                  <a:ext uri="{FF2B5EF4-FFF2-40B4-BE49-F238E27FC236}">
                    <a16:creationId xmlns:a16="http://schemas.microsoft.com/office/drawing/2014/main" id="{73FA4275-680F-E2C3-8272-E921734B6D99}"/>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65" name="Group 2164">
              <a:extLst>
                <a:ext uri="{FF2B5EF4-FFF2-40B4-BE49-F238E27FC236}">
                  <a16:creationId xmlns:a16="http://schemas.microsoft.com/office/drawing/2014/main" id="{633D90EA-AA7F-5CF8-6DEB-39D442EF4A4B}"/>
                </a:ext>
              </a:extLst>
            </p:cNvPr>
            <p:cNvGrpSpPr/>
            <p:nvPr/>
          </p:nvGrpSpPr>
          <p:grpSpPr>
            <a:xfrm>
              <a:off x="9246591" y="1906859"/>
              <a:ext cx="556074" cy="553100"/>
              <a:chOff x="8690517" y="1906859"/>
              <a:chExt cx="556074" cy="553100"/>
            </a:xfrm>
          </p:grpSpPr>
          <p:sp>
            <p:nvSpPr>
              <p:cNvPr id="2166" name="Hexagon 2165">
                <a:extLst>
                  <a:ext uri="{FF2B5EF4-FFF2-40B4-BE49-F238E27FC236}">
                    <a16:creationId xmlns:a16="http://schemas.microsoft.com/office/drawing/2014/main" id="{CE54071E-E19F-F2D0-1E49-40B1087AD75B}"/>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7" name="Oval 2166">
                <a:extLst>
                  <a:ext uri="{FF2B5EF4-FFF2-40B4-BE49-F238E27FC236}">
                    <a16:creationId xmlns:a16="http://schemas.microsoft.com/office/drawing/2014/main" id="{1F01E500-621A-1461-1085-E944438E5F90}"/>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170" name="Group 2169">
            <a:extLst>
              <a:ext uri="{FF2B5EF4-FFF2-40B4-BE49-F238E27FC236}">
                <a16:creationId xmlns:a16="http://schemas.microsoft.com/office/drawing/2014/main" id="{EAB7688F-5AB5-DD70-83EA-2939335CAFE7}"/>
              </a:ext>
            </a:extLst>
          </p:cNvPr>
          <p:cNvGrpSpPr/>
          <p:nvPr/>
        </p:nvGrpSpPr>
        <p:grpSpPr>
          <a:xfrm>
            <a:off x="6250627" y="3660582"/>
            <a:ext cx="563510" cy="243330"/>
            <a:chOff x="8690517" y="1906859"/>
            <a:chExt cx="1112148" cy="553100"/>
          </a:xfrm>
        </p:grpSpPr>
        <p:grpSp>
          <p:nvGrpSpPr>
            <p:cNvPr id="2171" name="Group 2170">
              <a:extLst>
                <a:ext uri="{FF2B5EF4-FFF2-40B4-BE49-F238E27FC236}">
                  <a16:creationId xmlns:a16="http://schemas.microsoft.com/office/drawing/2014/main" id="{4BF387D2-9955-3505-8DF1-B05B5C2E7347}"/>
                </a:ext>
              </a:extLst>
            </p:cNvPr>
            <p:cNvGrpSpPr/>
            <p:nvPr/>
          </p:nvGrpSpPr>
          <p:grpSpPr>
            <a:xfrm>
              <a:off x="8690517" y="1906859"/>
              <a:ext cx="556074" cy="553100"/>
              <a:chOff x="8690517" y="1906859"/>
              <a:chExt cx="556074" cy="553100"/>
            </a:xfrm>
          </p:grpSpPr>
          <p:sp>
            <p:nvSpPr>
              <p:cNvPr id="2175" name="Hexagon 2174">
                <a:extLst>
                  <a:ext uri="{FF2B5EF4-FFF2-40B4-BE49-F238E27FC236}">
                    <a16:creationId xmlns:a16="http://schemas.microsoft.com/office/drawing/2014/main" id="{198322B4-3D78-5707-C25D-8277AF0A98B0}"/>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6" name="Oval 2175">
                <a:extLst>
                  <a:ext uri="{FF2B5EF4-FFF2-40B4-BE49-F238E27FC236}">
                    <a16:creationId xmlns:a16="http://schemas.microsoft.com/office/drawing/2014/main" id="{5A7FD0CF-4C37-D697-17E5-128EE6127416}"/>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72" name="Group 2171">
              <a:extLst>
                <a:ext uri="{FF2B5EF4-FFF2-40B4-BE49-F238E27FC236}">
                  <a16:creationId xmlns:a16="http://schemas.microsoft.com/office/drawing/2014/main" id="{662C9E3C-2708-E962-2594-FEF8A843FE5E}"/>
                </a:ext>
              </a:extLst>
            </p:cNvPr>
            <p:cNvGrpSpPr/>
            <p:nvPr/>
          </p:nvGrpSpPr>
          <p:grpSpPr>
            <a:xfrm>
              <a:off x="9246591" y="1906859"/>
              <a:ext cx="556074" cy="553100"/>
              <a:chOff x="8690517" y="1906859"/>
              <a:chExt cx="556074" cy="553100"/>
            </a:xfrm>
          </p:grpSpPr>
          <p:sp>
            <p:nvSpPr>
              <p:cNvPr id="2173" name="Hexagon 2172">
                <a:extLst>
                  <a:ext uri="{FF2B5EF4-FFF2-40B4-BE49-F238E27FC236}">
                    <a16:creationId xmlns:a16="http://schemas.microsoft.com/office/drawing/2014/main" id="{CCB8FB68-D98F-C808-F75D-E6869521EA8F}"/>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4" name="Oval 2173">
                <a:extLst>
                  <a:ext uri="{FF2B5EF4-FFF2-40B4-BE49-F238E27FC236}">
                    <a16:creationId xmlns:a16="http://schemas.microsoft.com/office/drawing/2014/main" id="{F58F44A6-816E-17D5-D0A3-4E80B43B71DA}"/>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177" name="Group 2176">
            <a:extLst>
              <a:ext uri="{FF2B5EF4-FFF2-40B4-BE49-F238E27FC236}">
                <a16:creationId xmlns:a16="http://schemas.microsoft.com/office/drawing/2014/main" id="{20C0DDA0-E825-854C-C9E9-05D3081B4A83}"/>
              </a:ext>
            </a:extLst>
          </p:cNvPr>
          <p:cNvGrpSpPr/>
          <p:nvPr/>
        </p:nvGrpSpPr>
        <p:grpSpPr>
          <a:xfrm>
            <a:off x="5959235" y="3182919"/>
            <a:ext cx="563510" cy="243330"/>
            <a:chOff x="8690517" y="1906859"/>
            <a:chExt cx="1112148" cy="553100"/>
          </a:xfrm>
        </p:grpSpPr>
        <p:grpSp>
          <p:nvGrpSpPr>
            <p:cNvPr id="2178" name="Group 2177">
              <a:extLst>
                <a:ext uri="{FF2B5EF4-FFF2-40B4-BE49-F238E27FC236}">
                  <a16:creationId xmlns:a16="http://schemas.microsoft.com/office/drawing/2014/main" id="{D3382E11-51BF-5E27-E962-257892388FAB}"/>
                </a:ext>
              </a:extLst>
            </p:cNvPr>
            <p:cNvGrpSpPr/>
            <p:nvPr/>
          </p:nvGrpSpPr>
          <p:grpSpPr>
            <a:xfrm>
              <a:off x="8690517" y="1906859"/>
              <a:ext cx="556074" cy="553100"/>
              <a:chOff x="8690517" y="1906859"/>
              <a:chExt cx="556074" cy="553100"/>
            </a:xfrm>
          </p:grpSpPr>
          <p:sp>
            <p:nvSpPr>
              <p:cNvPr id="2182" name="Hexagon 2181">
                <a:extLst>
                  <a:ext uri="{FF2B5EF4-FFF2-40B4-BE49-F238E27FC236}">
                    <a16:creationId xmlns:a16="http://schemas.microsoft.com/office/drawing/2014/main" id="{98997399-DAE2-AD9B-C78B-7404E47851EB}"/>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3" name="Oval 2182">
                <a:extLst>
                  <a:ext uri="{FF2B5EF4-FFF2-40B4-BE49-F238E27FC236}">
                    <a16:creationId xmlns:a16="http://schemas.microsoft.com/office/drawing/2014/main" id="{4B1D9FA1-3A06-0C63-8A77-349F4C517DB9}"/>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79" name="Group 2178">
              <a:extLst>
                <a:ext uri="{FF2B5EF4-FFF2-40B4-BE49-F238E27FC236}">
                  <a16:creationId xmlns:a16="http://schemas.microsoft.com/office/drawing/2014/main" id="{BE1FD642-10EE-55B8-49E3-869D339765FF}"/>
                </a:ext>
              </a:extLst>
            </p:cNvPr>
            <p:cNvGrpSpPr/>
            <p:nvPr/>
          </p:nvGrpSpPr>
          <p:grpSpPr>
            <a:xfrm>
              <a:off x="9246591" y="1906859"/>
              <a:ext cx="556074" cy="553100"/>
              <a:chOff x="8690517" y="1906859"/>
              <a:chExt cx="556074" cy="553100"/>
            </a:xfrm>
          </p:grpSpPr>
          <p:sp>
            <p:nvSpPr>
              <p:cNvPr id="2180" name="Hexagon 2179">
                <a:extLst>
                  <a:ext uri="{FF2B5EF4-FFF2-40B4-BE49-F238E27FC236}">
                    <a16:creationId xmlns:a16="http://schemas.microsoft.com/office/drawing/2014/main" id="{C1520B75-F670-677F-7641-73C448F3C3F3}"/>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1" name="Oval 2180">
                <a:extLst>
                  <a:ext uri="{FF2B5EF4-FFF2-40B4-BE49-F238E27FC236}">
                    <a16:creationId xmlns:a16="http://schemas.microsoft.com/office/drawing/2014/main" id="{7F5AF24E-2346-D9C8-BFE6-237185591A46}"/>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184" name="Group 2183">
            <a:extLst>
              <a:ext uri="{FF2B5EF4-FFF2-40B4-BE49-F238E27FC236}">
                <a16:creationId xmlns:a16="http://schemas.microsoft.com/office/drawing/2014/main" id="{E3050E72-0F0C-14C5-2C6C-E2687CF10B00}"/>
              </a:ext>
            </a:extLst>
          </p:cNvPr>
          <p:cNvGrpSpPr/>
          <p:nvPr/>
        </p:nvGrpSpPr>
        <p:grpSpPr>
          <a:xfrm>
            <a:off x="6673260" y="2910971"/>
            <a:ext cx="563510" cy="243330"/>
            <a:chOff x="8690517" y="1906859"/>
            <a:chExt cx="1112148" cy="553100"/>
          </a:xfrm>
        </p:grpSpPr>
        <p:grpSp>
          <p:nvGrpSpPr>
            <p:cNvPr id="2185" name="Group 2184">
              <a:extLst>
                <a:ext uri="{FF2B5EF4-FFF2-40B4-BE49-F238E27FC236}">
                  <a16:creationId xmlns:a16="http://schemas.microsoft.com/office/drawing/2014/main" id="{78E18715-8E7B-7130-F7B6-D908995C8849}"/>
                </a:ext>
              </a:extLst>
            </p:cNvPr>
            <p:cNvGrpSpPr/>
            <p:nvPr/>
          </p:nvGrpSpPr>
          <p:grpSpPr>
            <a:xfrm>
              <a:off x="8690517" y="1906859"/>
              <a:ext cx="556074" cy="553100"/>
              <a:chOff x="8690517" y="1906859"/>
              <a:chExt cx="556074" cy="553100"/>
            </a:xfrm>
          </p:grpSpPr>
          <p:sp>
            <p:nvSpPr>
              <p:cNvPr id="2189" name="Hexagon 2188">
                <a:extLst>
                  <a:ext uri="{FF2B5EF4-FFF2-40B4-BE49-F238E27FC236}">
                    <a16:creationId xmlns:a16="http://schemas.microsoft.com/office/drawing/2014/main" id="{28042194-C59D-48A1-4C57-4DCE56FB717C}"/>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0" name="Oval 2189">
                <a:extLst>
                  <a:ext uri="{FF2B5EF4-FFF2-40B4-BE49-F238E27FC236}">
                    <a16:creationId xmlns:a16="http://schemas.microsoft.com/office/drawing/2014/main" id="{2B7B5063-32AA-3172-1C39-4C2F2AC810F9}"/>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86" name="Group 2185">
              <a:extLst>
                <a:ext uri="{FF2B5EF4-FFF2-40B4-BE49-F238E27FC236}">
                  <a16:creationId xmlns:a16="http://schemas.microsoft.com/office/drawing/2014/main" id="{102FE2AF-75C7-B7B1-6496-95F384706130}"/>
                </a:ext>
              </a:extLst>
            </p:cNvPr>
            <p:cNvGrpSpPr/>
            <p:nvPr/>
          </p:nvGrpSpPr>
          <p:grpSpPr>
            <a:xfrm>
              <a:off x="9246591" y="1906859"/>
              <a:ext cx="556074" cy="553100"/>
              <a:chOff x="8690517" y="1906859"/>
              <a:chExt cx="556074" cy="553100"/>
            </a:xfrm>
          </p:grpSpPr>
          <p:sp>
            <p:nvSpPr>
              <p:cNvPr id="2187" name="Hexagon 2186">
                <a:extLst>
                  <a:ext uri="{FF2B5EF4-FFF2-40B4-BE49-F238E27FC236}">
                    <a16:creationId xmlns:a16="http://schemas.microsoft.com/office/drawing/2014/main" id="{1042942C-0060-4AE7-A5CF-58C12DF92B80}"/>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8" name="Oval 2187">
                <a:extLst>
                  <a:ext uri="{FF2B5EF4-FFF2-40B4-BE49-F238E27FC236}">
                    <a16:creationId xmlns:a16="http://schemas.microsoft.com/office/drawing/2014/main" id="{285CF002-21CC-331A-0AB6-5D44D0D7CA20}"/>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191" name="Group 2190">
            <a:extLst>
              <a:ext uri="{FF2B5EF4-FFF2-40B4-BE49-F238E27FC236}">
                <a16:creationId xmlns:a16="http://schemas.microsoft.com/office/drawing/2014/main" id="{594779CD-6A19-B56A-15DC-56EE693B4E3A}"/>
              </a:ext>
            </a:extLst>
          </p:cNvPr>
          <p:cNvGrpSpPr/>
          <p:nvPr/>
        </p:nvGrpSpPr>
        <p:grpSpPr>
          <a:xfrm>
            <a:off x="6955015" y="6275433"/>
            <a:ext cx="563510" cy="243330"/>
            <a:chOff x="8690517" y="1906859"/>
            <a:chExt cx="1112148" cy="553100"/>
          </a:xfrm>
        </p:grpSpPr>
        <p:grpSp>
          <p:nvGrpSpPr>
            <p:cNvPr id="2192" name="Group 2191">
              <a:extLst>
                <a:ext uri="{FF2B5EF4-FFF2-40B4-BE49-F238E27FC236}">
                  <a16:creationId xmlns:a16="http://schemas.microsoft.com/office/drawing/2014/main" id="{9EDFC14B-E473-BB38-F287-89107C15A267}"/>
                </a:ext>
              </a:extLst>
            </p:cNvPr>
            <p:cNvGrpSpPr/>
            <p:nvPr/>
          </p:nvGrpSpPr>
          <p:grpSpPr>
            <a:xfrm>
              <a:off x="8690517" y="1906859"/>
              <a:ext cx="556074" cy="553100"/>
              <a:chOff x="8690517" y="1906859"/>
              <a:chExt cx="556074" cy="553100"/>
            </a:xfrm>
          </p:grpSpPr>
          <p:sp>
            <p:nvSpPr>
              <p:cNvPr id="2196" name="Hexagon 2195">
                <a:extLst>
                  <a:ext uri="{FF2B5EF4-FFF2-40B4-BE49-F238E27FC236}">
                    <a16:creationId xmlns:a16="http://schemas.microsoft.com/office/drawing/2014/main" id="{D989B8E5-DC0A-9B23-5344-FEE32256E8F2}"/>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7" name="Oval 2196">
                <a:extLst>
                  <a:ext uri="{FF2B5EF4-FFF2-40B4-BE49-F238E27FC236}">
                    <a16:creationId xmlns:a16="http://schemas.microsoft.com/office/drawing/2014/main" id="{5AE4BE51-C976-6488-263C-0C9E6F260AC5}"/>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93" name="Group 2192">
              <a:extLst>
                <a:ext uri="{FF2B5EF4-FFF2-40B4-BE49-F238E27FC236}">
                  <a16:creationId xmlns:a16="http://schemas.microsoft.com/office/drawing/2014/main" id="{CFA0F0D2-DCB7-32B2-0FEB-BDAFE65B0D22}"/>
                </a:ext>
              </a:extLst>
            </p:cNvPr>
            <p:cNvGrpSpPr/>
            <p:nvPr/>
          </p:nvGrpSpPr>
          <p:grpSpPr>
            <a:xfrm>
              <a:off x="9246591" y="1906859"/>
              <a:ext cx="556074" cy="553100"/>
              <a:chOff x="8690517" y="1906859"/>
              <a:chExt cx="556074" cy="553100"/>
            </a:xfrm>
          </p:grpSpPr>
          <p:sp>
            <p:nvSpPr>
              <p:cNvPr id="2194" name="Hexagon 2193">
                <a:extLst>
                  <a:ext uri="{FF2B5EF4-FFF2-40B4-BE49-F238E27FC236}">
                    <a16:creationId xmlns:a16="http://schemas.microsoft.com/office/drawing/2014/main" id="{3A84CE9B-ED11-0825-5735-81F4D3E3B941}"/>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5" name="Oval 2194">
                <a:extLst>
                  <a:ext uri="{FF2B5EF4-FFF2-40B4-BE49-F238E27FC236}">
                    <a16:creationId xmlns:a16="http://schemas.microsoft.com/office/drawing/2014/main" id="{6D403D44-F00C-A71E-527A-F9E3A34BC6E9}"/>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198" name="Group 2197">
            <a:extLst>
              <a:ext uri="{FF2B5EF4-FFF2-40B4-BE49-F238E27FC236}">
                <a16:creationId xmlns:a16="http://schemas.microsoft.com/office/drawing/2014/main" id="{03093270-D695-FAF6-FBB8-8972B4CCC1C1}"/>
              </a:ext>
            </a:extLst>
          </p:cNvPr>
          <p:cNvGrpSpPr/>
          <p:nvPr/>
        </p:nvGrpSpPr>
        <p:grpSpPr>
          <a:xfrm>
            <a:off x="6183116" y="5868985"/>
            <a:ext cx="563510" cy="243330"/>
            <a:chOff x="8690517" y="1906859"/>
            <a:chExt cx="1112148" cy="553100"/>
          </a:xfrm>
        </p:grpSpPr>
        <p:grpSp>
          <p:nvGrpSpPr>
            <p:cNvPr id="2199" name="Group 2198">
              <a:extLst>
                <a:ext uri="{FF2B5EF4-FFF2-40B4-BE49-F238E27FC236}">
                  <a16:creationId xmlns:a16="http://schemas.microsoft.com/office/drawing/2014/main" id="{AD66DDA8-CB90-25F5-8AD5-38435F63D796}"/>
                </a:ext>
              </a:extLst>
            </p:cNvPr>
            <p:cNvGrpSpPr/>
            <p:nvPr/>
          </p:nvGrpSpPr>
          <p:grpSpPr>
            <a:xfrm>
              <a:off x="8690517" y="1906859"/>
              <a:ext cx="556074" cy="553100"/>
              <a:chOff x="8690517" y="1906859"/>
              <a:chExt cx="556074" cy="553100"/>
            </a:xfrm>
          </p:grpSpPr>
          <p:sp>
            <p:nvSpPr>
              <p:cNvPr id="2203" name="Hexagon 2202">
                <a:extLst>
                  <a:ext uri="{FF2B5EF4-FFF2-40B4-BE49-F238E27FC236}">
                    <a16:creationId xmlns:a16="http://schemas.microsoft.com/office/drawing/2014/main" id="{812D4114-43AB-CBBB-F444-1624692718A3}"/>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4" name="Oval 2203">
                <a:extLst>
                  <a:ext uri="{FF2B5EF4-FFF2-40B4-BE49-F238E27FC236}">
                    <a16:creationId xmlns:a16="http://schemas.microsoft.com/office/drawing/2014/main" id="{02AD757F-512D-2B4B-4A82-B2EB28826F13}"/>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00" name="Group 2199">
              <a:extLst>
                <a:ext uri="{FF2B5EF4-FFF2-40B4-BE49-F238E27FC236}">
                  <a16:creationId xmlns:a16="http://schemas.microsoft.com/office/drawing/2014/main" id="{5EC6B250-1D60-1A84-5543-89B1A6229CCD}"/>
                </a:ext>
              </a:extLst>
            </p:cNvPr>
            <p:cNvGrpSpPr/>
            <p:nvPr/>
          </p:nvGrpSpPr>
          <p:grpSpPr>
            <a:xfrm>
              <a:off x="9246591" y="1906859"/>
              <a:ext cx="556074" cy="553100"/>
              <a:chOff x="8690517" y="1906859"/>
              <a:chExt cx="556074" cy="553100"/>
            </a:xfrm>
          </p:grpSpPr>
          <p:sp>
            <p:nvSpPr>
              <p:cNvPr id="2201" name="Hexagon 2200">
                <a:extLst>
                  <a:ext uri="{FF2B5EF4-FFF2-40B4-BE49-F238E27FC236}">
                    <a16:creationId xmlns:a16="http://schemas.microsoft.com/office/drawing/2014/main" id="{930501C3-7087-B1A3-976F-4F9D199E4C69}"/>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2" name="Oval 2201">
                <a:extLst>
                  <a:ext uri="{FF2B5EF4-FFF2-40B4-BE49-F238E27FC236}">
                    <a16:creationId xmlns:a16="http://schemas.microsoft.com/office/drawing/2014/main" id="{77EAFE20-813B-F784-3E78-D5A099864912}"/>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05" name="Group 2204">
            <a:extLst>
              <a:ext uri="{FF2B5EF4-FFF2-40B4-BE49-F238E27FC236}">
                <a16:creationId xmlns:a16="http://schemas.microsoft.com/office/drawing/2014/main" id="{566F4129-5594-1DDF-B267-F666BF1C4EE5}"/>
              </a:ext>
            </a:extLst>
          </p:cNvPr>
          <p:cNvGrpSpPr/>
          <p:nvPr/>
        </p:nvGrpSpPr>
        <p:grpSpPr>
          <a:xfrm>
            <a:off x="5891724" y="5391322"/>
            <a:ext cx="563510" cy="243330"/>
            <a:chOff x="8690517" y="1906859"/>
            <a:chExt cx="1112148" cy="553100"/>
          </a:xfrm>
        </p:grpSpPr>
        <p:grpSp>
          <p:nvGrpSpPr>
            <p:cNvPr id="2206" name="Group 2205">
              <a:extLst>
                <a:ext uri="{FF2B5EF4-FFF2-40B4-BE49-F238E27FC236}">
                  <a16:creationId xmlns:a16="http://schemas.microsoft.com/office/drawing/2014/main" id="{B906CAA6-A0A8-58C8-05C6-B0E72FB08C1B}"/>
                </a:ext>
              </a:extLst>
            </p:cNvPr>
            <p:cNvGrpSpPr/>
            <p:nvPr/>
          </p:nvGrpSpPr>
          <p:grpSpPr>
            <a:xfrm>
              <a:off x="8690517" y="1906859"/>
              <a:ext cx="556074" cy="553100"/>
              <a:chOff x="8690517" y="1906859"/>
              <a:chExt cx="556074" cy="553100"/>
            </a:xfrm>
          </p:grpSpPr>
          <p:sp>
            <p:nvSpPr>
              <p:cNvPr id="2210" name="Hexagon 2209">
                <a:extLst>
                  <a:ext uri="{FF2B5EF4-FFF2-40B4-BE49-F238E27FC236}">
                    <a16:creationId xmlns:a16="http://schemas.microsoft.com/office/drawing/2014/main" id="{BAE234DA-23F5-16CB-A480-0F67B63E7279}"/>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1" name="Oval 2210">
                <a:extLst>
                  <a:ext uri="{FF2B5EF4-FFF2-40B4-BE49-F238E27FC236}">
                    <a16:creationId xmlns:a16="http://schemas.microsoft.com/office/drawing/2014/main" id="{14083406-99D9-423A-FC10-59A5FF3F0595}"/>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07" name="Group 2206">
              <a:extLst>
                <a:ext uri="{FF2B5EF4-FFF2-40B4-BE49-F238E27FC236}">
                  <a16:creationId xmlns:a16="http://schemas.microsoft.com/office/drawing/2014/main" id="{E566A088-84AD-E41C-CCAF-06E2F24AB45F}"/>
                </a:ext>
              </a:extLst>
            </p:cNvPr>
            <p:cNvGrpSpPr/>
            <p:nvPr/>
          </p:nvGrpSpPr>
          <p:grpSpPr>
            <a:xfrm>
              <a:off x="9246591" y="1906859"/>
              <a:ext cx="556074" cy="553100"/>
              <a:chOff x="8690517" y="1906859"/>
              <a:chExt cx="556074" cy="553100"/>
            </a:xfrm>
          </p:grpSpPr>
          <p:sp>
            <p:nvSpPr>
              <p:cNvPr id="2208" name="Hexagon 2207">
                <a:extLst>
                  <a:ext uri="{FF2B5EF4-FFF2-40B4-BE49-F238E27FC236}">
                    <a16:creationId xmlns:a16="http://schemas.microsoft.com/office/drawing/2014/main" id="{6E71E7EF-B994-B77E-F235-31AE67DC841F}"/>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9" name="Oval 2208">
                <a:extLst>
                  <a:ext uri="{FF2B5EF4-FFF2-40B4-BE49-F238E27FC236}">
                    <a16:creationId xmlns:a16="http://schemas.microsoft.com/office/drawing/2014/main" id="{D841A217-9521-047A-797C-72B4D8585A70}"/>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12" name="Group 2211">
            <a:extLst>
              <a:ext uri="{FF2B5EF4-FFF2-40B4-BE49-F238E27FC236}">
                <a16:creationId xmlns:a16="http://schemas.microsoft.com/office/drawing/2014/main" id="{779E16CF-257A-5697-3525-BA394B9845F3}"/>
              </a:ext>
            </a:extLst>
          </p:cNvPr>
          <p:cNvGrpSpPr/>
          <p:nvPr/>
        </p:nvGrpSpPr>
        <p:grpSpPr>
          <a:xfrm>
            <a:off x="6605749" y="5119374"/>
            <a:ext cx="563510" cy="243330"/>
            <a:chOff x="8690517" y="1906859"/>
            <a:chExt cx="1112148" cy="553100"/>
          </a:xfrm>
        </p:grpSpPr>
        <p:grpSp>
          <p:nvGrpSpPr>
            <p:cNvPr id="2213" name="Group 2212">
              <a:extLst>
                <a:ext uri="{FF2B5EF4-FFF2-40B4-BE49-F238E27FC236}">
                  <a16:creationId xmlns:a16="http://schemas.microsoft.com/office/drawing/2014/main" id="{155F010C-5D6D-F9F1-5BC4-2E1BEB270402}"/>
                </a:ext>
              </a:extLst>
            </p:cNvPr>
            <p:cNvGrpSpPr/>
            <p:nvPr/>
          </p:nvGrpSpPr>
          <p:grpSpPr>
            <a:xfrm>
              <a:off x="8690517" y="1906859"/>
              <a:ext cx="556074" cy="553100"/>
              <a:chOff x="8690517" y="1906859"/>
              <a:chExt cx="556074" cy="553100"/>
            </a:xfrm>
          </p:grpSpPr>
          <p:sp>
            <p:nvSpPr>
              <p:cNvPr id="2217" name="Hexagon 2216">
                <a:extLst>
                  <a:ext uri="{FF2B5EF4-FFF2-40B4-BE49-F238E27FC236}">
                    <a16:creationId xmlns:a16="http://schemas.microsoft.com/office/drawing/2014/main" id="{57A137A8-5797-74EF-0E9A-5730ADAE4963}"/>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8" name="Oval 2217">
                <a:extLst>
                  <a:ext uri="{FF2B5EF4-FFF2-40B4-BE49-F238E27FC236}">
                    <a16:creationId xmlns:a16="http://schemas.microsoft.com/office/drawing/2014/main" id="{60D2BD90-1B2D-6994-3EFB-58FAF200A181}"/>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14" name="Group 2213">
              <a:extLst>
                <a:ext uri="{FF2B5EF4-FFF2-40B4-BE49-F238E27FC236}">
                  <a16:creationId xmlns:a16="http://schemas.microsoft.com/office/drawing/2014/main" id="{AB583F92-DD82-C4B7-FFD0-D1B1A8AC146A}"/>
                </a:ext>
              </a:extLst>
            </p:cNvPr>
            <p:cNvGrpSpPr/>
            <p:nvPr/>
          </p:nvGrpSpPr>
          <p:grpSpPr>
            <a:xfrm>
              <a:off x="9246591" y="1906859"/>
              <a:ext cx="556074" cy="553100"/>
              <a:chOff x="8690517" y="1906859"/>
              <a:chExt cx="556074" cy="553100"/>
            </a:xfrm>
          </p:grpSpPr>
          <p:sp>
            <p:nvSpPr>
              <p:cNvPr id="2215" name="Hexagon 2214">
                <a:extLst>
                  <a:ext uri="{FF2B5EF4-FFF2-40B4-BE49-F238E27FC236}">
                    <a16:creationId xmlns:a16="http://schemas.microsoft.com/office/drawing/2014/main" id="{AB9C638E-650C-0696-C46B-590920B9D10D}"/>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6" name="Oval 2215">
                <a:extLst>
                  <a:ext uri="{FF2B5EF4-FFF2-40B4-BE49-F238E27FC236}">
                    <a16:creationId xmlns:a16="http://schemas.microsoft.com/office/drawing/2014/main" id="{55DFEF99-96D7-7E7C-1F33-76B9D8B25C2F}"/>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19" name="Group 2218">
            <a:extLst>
              <a:ext uri="{FF2B5EF4-FFF2-40B4-BE49-F238E27FC236}">
                <a16:creationId xmlns:a16="http://schemas.microsoft.com/office/drawing/2014/main" id="{9A1AD631-818E-5AF2-80E1-B98A756484A8}"/>
              </a:ext>
            </a:extLst>
          </p:cNvPr>
          <p:cNvGrpSpPr/>
          <p:nvPr/>
        </p:nvGrpSpPr>
        <p:grpSpPr>
          <a:xfrm>
            <a:off x="10412223" y="3974296"/>
            <a:ext cx="563510" cy="243330"/>
            <a:chOff x="8690517" y="1906859"/>
            <a:chExt cx="1112148" cy="553100"/>
          </a:xfrm>
        </p:grpSpPr>
        <p:grpSp>
          <p:nvGrpSpPr>
            <p:cNvPr id="2220" name="Group 2219">
              <a:extLst>
                <a:ext uri="{FF2B5EF4-FFF2-40B4-BE49-F238E27FC236}">
                  <a16:creationId xmlns:a16="http://schemas.microsoft.com/office/drawing/2014/main" id="{6F720293-D067-A045-8E59-1AEF9A045161}"/>
                </a:ext>
              </a:extLst>
            </p:cNvPr>
            <p:cNvGrpSpPr/>
            <p:nvPr/>
          </p:nvGrpSpPr>
          <p:grpSpPr>
            <a:xfrm>
              <a:off x="8690517" y="1906859"/>
              <a:ext cx="556074" cy="553100"/>
              <a:chOff x="8690517" y="1906859"/>
              <a:chExt cx="556074" cy="553100"/>
            </a:xfrm>
          </p:grpSpPr>
          <p:sp>
            <p:nvSpPr>
              <p:cNvPr id="2224" name="Hexagon 2223">
                <a:extLst>
                  <a:ext uri="{FF2B5EF4-FFF2-40B4-BE49-F238E27FC236}">
                    <a16:creationId xmlns:a16="http://schemas.microsoft.com/office/drawing/2014/main" id="{F454CCA8-1F61-8D17-19EE-29EDDEE08EFF}"/>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5" name="Oval 2224">
                <a:extLst>
                  <a:ext uri="{FF2B5EF4-FFF2-40B4-BE49-F238E27FC236}">
                    <a16:creationId xmlns:a16="http://schemas.microsoft.com/office/drawing/2014/main" id="{4E5652A7-6F74-7A7B-5FF6-DCE0AB8FB630}"/>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21" name="Group 2220">
              <a:extLst>
                <a:ext uri="{FF2B5EF4-FFF2-40B4-BE49-F238E27FC236}">
                  <a16:creationId xmlns:a16="http://schemas.microsoft.com/office/drawing/2014/main" id="{D969AE38-9A3F-D098-8AF4-02DAFA8D622F}"/>
                </a:ext>
              </a:extLst>
            </p:cNvPr>
            <p:cNvGrpSpPr/>
            <p:nvPr/>
          </p:nvGrpSpPr>
          <p:grpSpPr>
            <a:xfrm>
              <a:off x="9246591" y="1906859"/>
              <a:ext cx="556074" cy="553100"/>
              <a:chOff x="8690517" y="1906859"/>
              <a:chExt cx="556074" cy="553100"/>
            </a:xfrm>
          </p:grpSpPr>
          <p:sp>
            <p:nvSpPr>
              <p:cNvPr id="2222" name="Hexagon 2221">
                <a:extLst>
                  <a:ext uri="{FF2B5EF4-FFF2-40B4-BE49-F238E27FC236}">
                    <a16:creationId xmlns:a16="http://schemas.microsoft.com/office/drawing/2014/main" id="{530F7CDC-0571-9171-D7EB-1D81805C6720}"/>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3" name="Oval 2222">
                <a:extLst>
                  <a:ext uri="{FF2B5EF4-FFF2-40B4-BE49-F238E27FC236}">
                    <a16:creationId xmlns:a16="http://schemas.microsoft.com/office/drawing/2014/main" id="{00C0BE92-DD7F-6E6A-C2B6-D0436EC5EBB4}"/>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26" name="Group 2225">
            <a:extLst>
              <a:ext uri="{FF2B5EF4-FFF2-40B4-BE49-F238E27FC236}">
                <a16:creationId xmlns:a16="http://schemas.microsoft.com/office/drawing/2014/main" id="{CE204F1B-AF48-550D-ABC9-7198BFB7586C}"/>
              </a:ext>
            </a:extLst>
          </p:cNvPr>
          <p:cNvGrpSpPr/>
          <p:nvPr/>
        </p:nvGrpSpPr>
        <p:grpSpPr>
          <a:xfrm>
            <a:off x="10279844" y="3577424"/>
            <a:ext cx="563510" cy="243330"/>
            <a:chOff x="8690517" y="1906859"/>
            <a:chExt cx="1112148" cy="553100"/>
          </a:xfrm>
        </p:grpSpPr>
        <p:grpSp>
          <p:nvGrpSpPr>
            <p:cNvPr id="2227" name="Group 2226">
              <a:extLst>
                <a:ext uri="{FF2B5EF4-FFF2-40B4-BE49-F238E27FC236}">
                  <a16:creationId xmlns:a16="http://schemas.microsoft.com/office/drawing/2014/main" id="{4C106622-3AE4-70E8-9076-4901AB948638}"/>
                </a:ext>
              </a:extLst>
            </p:cNvPr>
            <p:cNvGrpSpPr/>
            <p:nvPr/>
          </p:nvGrpSpPr>
          <p:grpSpPr>
            <a:xfrm>
              <a:off x="8690517" y="1906859"/>
              <a:ext cx="556074" cy="553100"/>
              <a:chOff x="8690517" y="1906859"/>
              <a:chExt cx="556074" cy="553100"/>
            </a:xfrm>
          </p:grpSpPr>
          <p:sp>
            <p:nvSpPr>
              <p:cNvPr id="2231" name="Hexagon 2230">
                <a:extLst>
                  <a:ext uri="{FF2B5EF4-FFF2-40B4-BE49-F238E27FC236}">
                    <a16:creationId xmlns:a16="http://schemas.microsoft.com/office/drawing/2014/main" id="{B74146B0-15A8-B6C2-91C0-2879C6406C52}"/>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2" name="Oval 2231">
                <a:extLst>
                  <a:ext uri="{FF2B5EF4-FFF2-40B4-BE49-F238E27FC236}">
                    <a16:creationId xmlns:a16="http://schemas.microsoft.com/office/drawing/2014/main" id="{E29396C7-7515-0629-0DE0-7D4499FA7F18}"/>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28" name="Group 2227">
              <a:extLst>
                <a:ext uri="{FF2B5EF4-FFF2-40B4-BE49-F238E27FC236}">
                  <a16:creationId xmlns:a16="http://schemas.microsoft.com/office/drawing/2014/main" id="{E13DF26D-4D23-AB19-B69C-A61F9494BC40}"/>
                </a:ext>
              </a:extLst>
            </p:cNvPr>
            <p:cNvGrpSpPr/>
            <p:nvPr/>
          </p:nvGrpSpPr>
          <p:grpSpPr>
            <a:xfrm>
              <a:off x="9246591" y="1906859"/>
              <a:ext cx="556074" cy="553100"/>
              <a:chOff x="8690517" y="1906859"/>
              <a:chExt cx="556074" cy="553100"/>
            </a:xfrm>
          </p:grpSpPr>
          <p:sp>
            <p:nvSpPr>
              <p:cNvPr id="2229" name="Hexagon 2228">
                <a:extLst>
                  <a:ext uri="{FF2B5EF4-FFF2-40B4-BE49-F238E27FC236}">
                    <a16:creationId xmlns:a16="http://schemas.microsoft.com/office/drawing/2014/main" id="{0E9E158F-86A2-6A53-9849-22C9C0E1D4EE}"/>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0" name="Oval 2229">
                <a:extLst>
                  <a:ext uri="{FF2B5EF4-FFF2-40B4-BE49-F238E27FC236}">
                    <a16:creationId xmlns:a16="http://schemas.microsoft.com/office/drawing/2014/main" id="{5CD415A7-9517-E75F-75AE-B3D608B15120}"/>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33" name="Group 2232">
            <a:extLst>
              <a:ext uri="{FF2B5EF4-FFF2-40B4-BE49-F238E27FC236}">
                <a16:creationId xmlns:a16="http://schemas.microsoft.com/office/drawing/2014/main" id="{C4824672-1604-D79E-5E49-9250E0D1FD5C}"/>
              </a:ext>
            </a:extLst>
          </p:cNvPr>
          <p:cNvGrpSpPr/>
          <p:nvPr/>
        </p:nvGrpSpPr>
        <p:grpSpPr>
          <a:xfrm>
            <a:off x="11156544" y="3028711"/>
            <a:ext cx="563510" cy="243330"/>
            <a:chOff x="8690517" y="1906859"/>
            <a:chExt cx="1112148" cy="553100"/>
          </a:xfrm>
        </p:grpSpPr>
        <p:grpSp>
          <p:nvGrpSpPr>
            <p:cNvPr id="2234" name="Group 2233">
              <a:extLst>
                <a:ext uri="{FF2B5EF4-FFF2-40B4-BE49-F238E27FC236}">
                  <a16:creationId xmlns:a16="http://schemas.microsoft.com/office/drawing/2014/main" id="{F17998BC-77A6-EB7D-0C74-DBD580453FB7}"/>
                </a:ext>
              </a:extLst>
            </p:cNvPr>
            <p:cNvGrpSpPr/>
            <p:nvPr/>
          </p:nvGrpSpPr>
          <p:grpSpPr>
            <a:xfrm>
              <a:off x="8690517" y="1906859"/>
              <a:ext cx="556074" cy="553100"/>
              <a:chOff x="8690517" y="1906859"/>
              <a:chExt cx="556074" cy="553100"/>
            </a:xfrm>
          </p:grpSpPr>
          <p:sp>
            <p:nvSpPr>
              <p:cNvPr id="2238" name="Hexagon 2237">
                <a:extLst>
                  <a:ext uri="{FF2B5EF4-FFF2-40B4-BE49-F238E27FC236}">
                    <a16:creationId xmlns:a16="http://schemas.microsoft.com/office/drawing/2014/main" id="{DE4CA809-C45C-0436-61B9-6071EF472F4D}"/>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9" name="Oval 2238">
                <a:extLst>
                  <a:ext uri="{FF2B5EF4-FFF2-40B4-BE49-F238E27FC236}">
                    <a16:creationId xmlns:a16="http://schemas.microsoft.com/office/drawing/2014/main" id="{9969E592-7338-4C6D-C2AB-6811B71A4AD0}"/>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35" name="Group 2234">
              <a:extLst>
                <a:ext uri="{FF2B5EF4-FFF2-40B4-BE49-F238E27FC236}">
                  <a16:creationId xmlns:a16="http://schemas.microsoft.com/office/drawing/2014/main" id="{84A2CE92-5290-618E-3182-76F5D46EF27B}"/>
                </a:ext>
              </a:extLst>
            </p:cNvPr>
            <p:cNvGrpSpPr/>
            <p:nvPr/>
          </p:nvGrpSpPr>
          <p:grpSpPr>
            <a:xfrm>
              <a:off x="9246591" y="1906859"/>
              <a:ext cx="556074" cy="553100"/>
              <a:chOff x="8690517" y="1906859"/>
              <a:chExt cx="556074" cy="553100"/>
            </a:xfrm>
          </p:grpSpPr>
          <p:sp>
            <p:nvSpPr>
              <p:cNvPr id="2236" name="Hexagon 2235">
                <a:extLst>
                  <a:ext uri="{FF2B5EF4-FFF2-40B4-BE49-F238E27FC236}">
                    <a16:creationId xmlns:a16="http://schemas.microsoft.com/office/drawing/2014/main" id="{620F5564-58AB-5781-AA0E-AAB748941AE2}"/>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7" name="Oval 2236">
                <a:extLst>
                  <a:ext uri="{FF2B5EF4-FFF2-40B4-BE49-F238E27FC236}">
                    <a16:creationId xmlns:a16="http://schemas.microsoft.com/office/drawing/2014/main" id="{6B51FFE3-E6E0-7F35-672A-EFF4B7DA2B84}"/>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40" name="Group 2239">
            <a:extLst>
              <a:ext uri="{FF2B5EF4-FFF2-40B4-BE49-F238E27FC236}">
                <a16:creationId xmlns:a16="http://schemas.microsoft.com/office/drawing/2014/main" id="{99ED08F7-68F4-73D4-5BEE-13E234BFE7FA}"/>
              </a:ext>
            </a:extLst>
          </p:cNvPr>
          <p:cNvGrpSpPr/>
          <p:nvPr/>
        </p:nvGrpSpPr>
        <p:grpSpPr>
          <a:xfrm>
            <a:off x="10062957" y="2818237"/>
            <a:ext cx="563510" cy="243330"/>
            <a:chOff x="8690517" y="1906859"/>
            <a:chExt cx="1112148" cy="553100"/>
          </a:xfrm>
        </p:grpSpPr>
        <p:grpSp>
          <p:nvGrpSpPr>
            <p:cNvPr id="2241" name="Group 2240">
              <a:extLst>
                <a:ext uri="{FF2B5EF4-FFF2-40B4-BE49-F238E27FC236}">
                  <a16:creationId xmlns:a16="http://schemas.microsoft.com/office/drawing/2014/main" id="{ECE2C980-B2C0-A622-D75A-0F1C10F53985}"/>
                </a:ext>
              </a:extLst>
            </p:cNvPr>
            <p:cNvGrpSpPr/>
            <p:nvPr/>
          </p:nvGrpSpPr>
          <p:grpSpPr>
            <a:xfrm>
              <a:off x="8690517" y="1906859"/>
              <a:ext cx="556074" cy="553100"/>
              <a:chOff x="8690517" y="1906859"/>
              <a:chExt cx="556074" cy="553100"/>
            </a:xfrm>
          </p:grpSpPr>
          <p:sp>
            <p:nvSpPr>
              <p:cNvPr id="2245" name="Hexagon 2244">
                <a:extLst>
                  <a:ext uri="{FF2B5EF4-FFF2-40B4-BE49-F238E27FC236}">
                    <a16:creationId xmlns:a16="http://schemas.microsoft.com/office/drawing/2014/main" id="{EBDB812A-F0F0-10E3-030C-798C13C86927}"/>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6" name="Oval 2245">
                <a:extLst>
                  <a:ext uri="{FF2B5EF4-FFF2-40B4-BE49-F238E27FC236}">
                    <a16:creationId xmlns:a16="http://schemas.microsoft.com/office/drawing/2014/main" id="{86F6A2AB-FB7F-DA4D-13CB-70DF5CFE9469}"/>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42" name="Group 2241">
              <a:extLst>
                <a:ext uri="{FF2B5EF4-FFF2-40B4-BE49-F238E27FC236}">
                  <a16:creationId xmlns:a16="http://schemas.microsoft.com/office/drawing/2014/main" id="{380B303D-7DC6-7596-AEC7-85387356EE5C}"/>
                </a:ext>
              </a:extLst>
            </p:cNvPr>
            <p:cNvGrpSpPr/>
            <p:nvPr/>
          </p:nvGrpSpPr>
          <p:grpSpPr>
            <a:xfrm>
              <a:off x="9246591" y="1906859"/>
              <a:ext cx="556074" cy="553100"/>
              <a:chOff x="8690517" y="1906859"/>
              <a:chExt cx="556074" cy="553100"/>
            </a:xfrm>
          </p:grpSpPr>
          <p:sp>
            <p:nvSpPr>
              <p:cNvPr id="2243" name="Hexagon 2242">
                <a:extLst>
                  <a:ext uri="{FF2B5EF4-FFF2-40B4-BE49-F238E27FC236}">
                    <a16:creationId xmlns:a16="http://schemas.microsoft.com/office/drawing/2014/main" id="{EAFA31AE-88BF-BE19-9B06-A3338281A512}"/>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4" name="Oval 2243">
                <a:extLst>
                  <a:ext uri="{FF2B5EF4-FFF2-40B4-BE49-F238E27FC236}">
                    <a16:creationId xmlns:a16="http://schemas.microsoft.com/office/drawing/2014/main" id="{7336E485-797B-5DAA-43FB-E6A7869DD60D}"/>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247" name="Star: 32 Points 2246">
            <a:extLst>
              <a:ext uri="{FF2B5EF4-FFF2-40B4-BE49-F238E27FC236}">
                <a16:creationId xmlns:a16="http://schemas.microsoft.com/office/drawing/2014/main" id="{F6104D78-7C3E-EEBA-A34B-FC4093D860EA}"/>
              </a:ext>
            </a:extLst>
          </p:cNvPr>
          <p:cNvSpPr/>
          <p:nvPr/>
        </p:nvSpPr>
        <p:spPr>
          <a:xfrm>
            <a:off x="10319228" y="5295810"/>
            <a:ext cx="1610237" cy="787315"/>
          </a:xfrm>
          <a:prstGeom prst="star32">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48" name="Group 2247">
            <a:extLst>
              <a:ext uri="{FF2B5EF4-FFF2-40B4-BE49-F238E27FC236}">
                <a16:creationId xmlns:a16="http://schemas.microsoft.com/office/drawing/2014/main" id="{C85E92B2-D22F-93A0-9556-6E46458FD8CF}"/>
              </a:ext>
            </a:extLst>
          </p:cNvPr>
          <p:cNvGrpSpPr/>
          <p:nvPr/>
        </p:nvGrpSpPr>
        <p:grpSpPr>
          <a:xfrm>
            <a:off x="10576804" y="6217781"/>
            <a:ext cx="563510" cy="243330"/>
            <a:chOff x="8690517" y="1906859"/>
            <a:chExt cx="1112148" cy="553100"/>
          </a:xfrm>
        </p:grpSpPr>
        <p:grpSp>
          <p:nvGrpSpPr>
            <p:cNvPr id="2249" name="Group 2248">
              <a:extLst>
                <a:ext uri="{FF2B5EF4-FFF2-40B4-BE49-F238E27FC236}">
                  <a16:creationId xmlns:a16="http://schemas.microsoft.com/office/drawing/2014/main" id="{FA1D9067-9973-BADA-8D86-33958C069A7F}"/>
                </a:ext>
              </a:extLst>
            </p:cNvPr>
            <p:cNvGrpSpPr/>
            <p:nvPr/>
          </p:nvGrpSpPr>
          <p:grpSpPr>
            <a:xfrm>
              <a:off x="8690517" y="1906859"/>
              <a:ext cx="556074" cy="553100"/>
              <a:chOff x="8690517" y="1906859"/>
              <a:chExt cx="556074" cy="553100"/>
            </a:xfrm>
          </p:grpSpPr>
          <p:sp>
            <p:nvSpPr>
              <p:cNvPr id="2253" name="Hexagon 2252">
                <a:extLst>
                  <a:ext uri="{FF2B5EF4-FFF2-40B4-BE49-F238E27FC236}">
                    <a16:creationId xmlns:a16="http://schemas.microsoft.com/office/drawing/2014/main" id="{1366F88C-ED44-8F8A-4865-E31B7DC5F7BF}"/>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4" name="Oval 2253">
                <a:extLst>
                  <a:ext uri="{FF2B5EF4-FFF2-40B4-BE49-F238E27FC236}">
                    <a16:creationId xmlns:a16="http://schemas.microsoft.com/office/drawing/2014/main" id="{0B792C2E-02B7-16A2-B3AE-1268BCCDDC3D}"/>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50" name="Group 2249">
              <a:extLst>
                <a:ext uri="{FF2B5EF4-FFF2-40B4-BE49-F238E27FC236}">
                  <a16:creationId xmlns:a16="http://schemas.microsoft.com/office/drawing/2014/main" id="{7BFEAD40-4B15-E3FF-5344-33321CA02999}"/>
                </a:ext>
              </a:extLst>
            </p:cNvPr>
            <p:cNvGrpSpPr/>
            <p:nvPr/>
          </p:nvGrpSpPr>
          <p:grpSpPr>
            <a:xfrm>
              <a:off x="9246591" y="1906859"/>
              <a:ext cx="556074" cy="553100"/>
              <a:chOff x="8690517" y="1906859"/>
              <a:chExt cx="556074" cy="553100"/>
            </a:xfrm>
          </p:grpSpPr>
          <p:sp>
            <p:nvSpPr>
              <p:cNvPr id="2251" name="Hexagon 2250">
                <a:extLst>
                  <a:ext uri="{FF2B5EF4-FFF2-40B4-BE49-F238E27FC236}">
                    <a16:creationId xmlns:a16="http://schemas.microsoft.com/office/drawing/2014/main" id="{3AC642A9-3BDF-89C8-D054-D60AF1E89E7A}"/>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2" name="Oval 2251">
                <a:extLst>
                  <a:ext uri="{FF2B5EF4-FFF2-40B4-BE49-F238E27FC236}">
                    <a16:creationId xmlns:a16="http://schemas.microsoft.com/office/drawing/2014/main" id="{8D83A156-D913-40D5-4DD3-8EE00527C8F2}"/>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55" name="Group 2254">
            <a:extLst>
              <a:ext uri="{FF2B5EF4-FFF2-40B4-BE49-F238E27FC236}">
                <a16:creationId xmlns:a16="http://schemas.microsoft.com/office/drawing/2014/main" id="{00EA2F96-FF90-B7B3-77CC-1036DEB1079C}"/>
              </a:ext>
            </a:extLst>
          </p:cNvPr>
          <p:cNvGrpSpPr/>
          <p:nvPr/>
        </p:nvGrpSpPr>
        <p:grpSpPr>
          <a:xfrm>
            <a:off x="10444425" y="5820909"/>
            <a:ext cx="563510" cy="243330"/>
            <a:chOff x="8690517" y="1906859"/>
            <a:chExt cx="1112148" cy="553100"/>
          </a:xfrm>
        </p:grpSpPr>
        <p:grpSp>
          <p:nvGrpSpPr>
            <p:cNvPr id="2256" name="Group 2255">
              <a:extLst>
                <a:ext uri="{FF2B5EF4-FFF2-40B4-BE49-F238E27FC236}">
                  <a16:creationId xmlns:a16="http://schemas.microsoft.com/office/drawing/2014/main" id="{D726C6F4-5666-EA30-4A30-49A534592DB5}"/>
                </a:ext>
              </a:extLst>
            </p:cNvPr>
            <p:cNvGrpSpPr/>
            <p:nvPr/>
          </p:nvGrpSpPr>
          <p:grpSpPr>
            <a:xfrm>
              <a:off x="8690517" y="1906859"/>
              <a:ext cx="556074" cy="553100"/>
              <a:chOff x="8690517" y="1906859"/>
              <a:chExt cx="556074" cy="553100"/>
            </a:xfrm>
          </p:grpSpPr>
          <p:sp>
            <p:nvSpPr>
              <p:cNvPr id="2260" name="Hexagon 2259">
                <a:extLst>
                  <a:ext uri="{FF2B5EF4-FFF2-40B4-BE49-F238E27FC236}">
                    <a16:creationId xmlns:a16="http://schemas.microsoft.com/office/drawing/2014/main" id="{2E543737-325B-7561-C0D1-597E91ECC5E8}"/>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1" name="Oval 2260">
                <a:extLst>
                  <a:ext uri="{FF2B5EF4-FFF2-40B4-BE49-F238E27FC236}">
                    <a16:creationId xmlns:a16="http://schemas.microsoft.com/office/drawing/2014/main" id="{916A98A1-56E0-2F6B-A7E6-587E96BA5F42}"/>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57" name="Group 2256">
              <a:extLst>
                <a:ext uri="{FF2B5EF4-FFF2-40B4-BE49-F238E27FC236}">
                  <a16:creationId xmlns:a16="http://schemas.microsoft.com/office/drawing/2014/main" id="{402ADB3A-53DB-D0D7-45E5-4CAEBC33ADC3}"/>
                </a:ext>
              </a:extLst>
            </p:cNvPr>
            <p:cNvGrpSpPr/>
            <p:nvPr/>
          </p:nvGrpSpPr>
          <p:grpSpPr>
            <a:xfrm>
              <a:off x="9246591" y="1906859"/>
              <a:ext cx="556074" cy="553100"/>
              <a:chOff x="8690517" y="1906859"/>
              <a:chExt cx="556074" cy="553100"/>
            </a:xfrm>
          </p:grpSpPr>
          <p:sp>
            <p:nvSpPr>
              <p:cNvPr id="2258" name="Hexagon 2257">
                <a:extLst>
                  <a:ext uri="{FF2B5EF4-FFF2-40B4-BE49-F238E27FC236}">
                    <a16:creationId xmlns:a16="http://schemas.microsoft.com/office/drawing/2014/main" id="{3BEBE3F9-49B4-54E8-D9B7-DB5A48444D92}"/>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9" name="Oval 2258">
                <a:extLst>
                  <a:ext uri="{FF2B5EF4-FFF2-40B4-BE49-F238E27FC236}">
                    <a16:creationId xmlns:a16="http://schemas.microsoft.com/office/drawing/2014/main" id="{56ECD444-D8ED-F25F-A0C7-1B39078EACD0}"/>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62" name="Group 2261">
            <a:extLst>
              <a:ext uri="{FF2B5EF4-FFF2-40B4-BE49-F238E27FC236}">
                <a16:creationId xmlns:a16="http://schemas.microsoft.com/office/drawing/2014/main" id="{56EB7272-9CA0-31D9-E5A5-ACCA6462F7D2}"/>
              </a:ext>
            </a:extLst>
          </p:cNvPr>
          <p:cNvGrpSpPr/>
          <p:nvPr/>
        </p:nvGrpSpPr>
        <p:grpSpPr>
          <a:xfrm>
            <a:off x="11321125" y="5272196"/>
            <a:ext cx="563510" cy="243330"/>
            <a:chOff x="8690517" y="1906859"/>
            <a:chExt cx="1112148" cy="553100"/>
          </a:xfrm>
        </p:grpSpPr>
        <p:grpSp>
          <p:nvGrpSpPr>
            <p:cNvPr id="2263" name="Group 2262">
              <a:extLst>
                <a:ext uri="{FF2B5EF4-FFF2-40B4-BE49-F238E27FC236}">
                  <a16:creationId xmlns:a16="http://schemas.microsoft.com/office/drawing/2014/main" id="{92B75279-65DD-6F39-762C-68C7A3475EB9}"/>
                </a:ext>
              </a:extLst>
            </p:cNvPr>
            <p:cNvGrpSpPr/>
            <p:nvPr/>
          </p:nvGrpSpPr>
          <p:grpSpPr>
            <a:xfrm>
              <a:off x="8690517" y="1906859"/>
              <a:ext cx="556074" cy="553100"/>
              <a:chOff x="8690517" y="1906859"/>
              <a:chExt cx="556074" cy="553100"/>
            </a:xfrm>
          </p:grpSpPr>
          <p:sp>
            <p:nvSpPr>
              <p:cNvPr id="2267" name="Hexagon 2266">
                <a:extLst>
                  <a:ext uri="{FF2B5EF4-FFF2-40B4-BE49-F238E27FC236}">
                    <a16:creationId xmlns:a16="http://schemas.microsoft.com/office/drawing/2014/main" id="{9A8AC868-BE9B-0787-9825-6C7C619ED39E}"/>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8" name="Oval 2267">
                <a:extLst>
                  <a:ext uri="{FF2B5EF4-FFF2-40B4-BE49-F238E27FC236}">
                    <a16:creationId xmlns:a16="http://schemas.microsoft.com/office/drawing/2014/main" id="{25F89788-FE4E-7FA2-4022-0D33C854A572}"/>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64" name="Group 2263">
              <a:extLst>
                <a:ext uri="{FF2B5EF4-FFF2-40B4-BE49-F238E27FC236}">
                  <a16:creationId xmlns:a16="http://schemas.microsoft.com/office/drawing/2014/main" id="{96F7F018-2220-5EC8-E402-0A9DF9C14E2F}"/>
                </a:ext>
              </a:extLst>
            </p:cNvPr>
            <p:cNvGrpSpPr/>
            <p:nvPr/>
          </p:nvGrpSpPr>
          <p:grpSpPr>
            <a:xfrm>
              <a:off x="9246591" y="1906859"/>
              <a:ext cx="556074" cy="553100"/>
              <a:chOff x="8690517" y="1906859"/>
              <a:chExt cx="556074" cy="553100"/>
            </a:xfrm>
          </p:grpSpPr>
          <p:sp>
            <p:nvSpPr>
              <p:cNvPr id="2265" name="Hexagon 2264">
                <a:extLst>
                  <a:ext uri="{FF2B5EF4-FFF2-40B4-BE49-F238E27FC236}">
                    <a16:creationId xmlns:a16="http://schemas.microsoft.com/office/drawing/2014/main" id="{F4D8DB28-4F5C-C6A2-3576-6C9A278201C6}"/>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6" name="Oval 2265">
                <a:extLst>
                  <a:ext uri="{FF2B5EF4-FFF2-40B4-BE49-F238E27FC236}">
                    <a16:creationId xmlns:a16="http://schemas.microsoft.com/office/drawing/2014/main" id="{4D12392D-5E24-26EE-56B0-E70A50650D8F}"/>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69" name="Group 2268">
            <a:extLst>
              <a:ext uri="{FF2B5EF4-FFF2-40B4-BE49-F238E27FC236}">
                <a16:creationId xmlns:a16="http://schemas.microsoft.com/office/drawing/2014/main" id="{3AEB74A3-F892-C0CF-816A-98C4ED62A398}"/>
              </a:ext>
            </a:extLst>
          </p:cNvPr>
          <p:cNvGrpSpPr/>
          <p:nvPr/>
        </p:nvGrpSpPr>
        <p:grpSpPr>
          <a:xfrm>
            <a:off x="10227538" y="5061722"/>
            <a:ext cx="563510" cy="243330"/>
            <a:chOff x="8690517" y="1906859"/>
            <a:chExt cx="1112148" cy="553100"/>
          </a:xfrm>
        </p:grpSpPr>
        <p:grpSp>
          <p:nvGrpSpPr>
            <p:cNvPr id="2270" name="Group 2269">
              <a:extLst>
                <a:ext uri="{FF2B5EF4-FFF2-40B4-BE49-F238E27FC236}">
                  <a16:creationId xmlns:a16="http://schemas.microsoft.com/office/drawing/2014/main" id="{3324ADA0-FEE2-8FFC-EB9E-F9963C9FD7FD}"/>
                </a:ext>
              </a:extLst>
            </p:cNvPr>
            <p:cNvGrpSpPr/>
            <p:nvPr/>
          </p:nvGrpSpPr>
          <p:grpSpPr>
            <a:xfrm>
              <a:off x="8690517" y="1906859"/>
              <a:ext cx="556074" cy="553100"/>
              <a:chOff x="8690517" y="1906859"/>
              <a:chExt cx="556074" cy="553100"/>
            </a:xfrm>
          </p:grpSpPr>
          <p:sp>
            <p:nvSpPr>
              <p:cNvPr id="2274" name="Hexagon 2273">
                <a:extLst>
                  <a:ext uri="{FF2B5EF4-FFF2-40B4-BE49-F238E27FC236}">
                    <a16:creationId xmlns:a16="http://schemas.microsoft.com/office/drawing/2014/main" id="{3DD2D80E-E4FC-5736-5629-553AA0192AC6}"/>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5" name="Oval 2274">
                <a:extLst>
                  <a:ext uri="{FF2B5EF4-FFF2-40B4-BE49-F238E27FC236}">
                    <a16:creationId xmlns:a16="http://schemas.microsoft.com/office/drawing/2014/main" id="{B7701C5E-0A2D-3F3D-8525-289339B88916}"/>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71" name="Group 2270">
              <a:extLst>
                <a:ext uri="{FF2B5EF4-FFF2-40B4-BE49-F238E27FC236}">
                  <a16:creationId xmlns:a16="http://schemas.microsoft.com/office/drawing/2014/main" id="{7DAD7EA7-624E-A5A9-8D8B-029FF8804BAD}"/>
                </a:ext>
              </a:extLst>
            </p:cNvPr>
            <p:cNvGrpSpPr/>
            <p:nvPr/>
          </p:nvGrpSpPr>
          <p:grpSpPr>
            <a:xfrm>
              <a:off x="9246591" y="1906859"/>
              <a:ext cx="556074" cy="553100"/>
              <a:chOff x="8690517" y="1906859"/>
              <a:chExt cx="556074" cy="553100"/>
            </a:xfrm>
          </p:grpSpPr>
          <p:sp>
            <p:nvSpPr>
              <p:cNvPr id="2272" name="Hexagon 2271">
                <a:extLst>
                  <a:ext uri="{FF2B5EF4-FFF2-40B4-BE49-F238E27FC236}">
                    <a16:creationId xmlns:a16="http://schemas.microsoft.com/office/drawing/2014/main" id="{9E3DECDA-3604-727D-9417-1F8EBB0D5504}"/>
                  </a:ext>
                </a:extLst>
              </p:cNvPr>
              <p:cNvSpPr/>
              <p:nvPr/>
            </p:nvSpPr>
            <p:spPr>
              <a:xfrm rot="5400000">
                <a:off x="8692004" y="1905372"/>
                <a:ext cx="553100" cy="556074"/>
              </a:xfrm>
              <a:prstGeom prst="hexag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3" name="Oval 2272">
                <a:extLst>
                  <a:ext uri="{FF2B5EF4-FFF2-40B4-BE49-F238E27FC236}">
                    <a16:creationId xmlns:a16="http://schemas.microsoft.com/office/drawing/2014/main" id="{6E2AA3AF-B545-6AD3-9A5E-DD42EB7A8EED}"/>
                  </a:ext>
                </a:extLst>
              </p:cNvPr>
              <p:cNvSpPr/>
              <p:nvPr/>
            </p:nvSpPr>
            <p:spPr>
              <a:xfrm>
                <a:off x="8832881" y="2040674"/>
                <a:ext cx="271346" cy="26762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451451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DAFD73CF-8578-6EC2-E52F-E341EDC03587}"/>
              </a:ext>
            </a:extLst>
          </p:cNvPr>
          <p:cNvSpPr txBox="1">
            <a:spLocks/>
          </p:cNvSpPr>
          <p:nvPr/>
        </p:nvSpPr>
        <p:spPr>
          <a:xfrm>
            <a:off x="0" y="6224588"/>
            <a:ext cx="812800" cy="22860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33AD7DD-8889-40EE-AB37-66A654BC2EEA}" type="slidenum">
              <a:rPr lang="en-US" smtClean="0"/>
              <a:pPr>
                <a:defRPr/>
              </a:pPr>
              <a:t>9</a:t>
            </a:fld>
            <a:endParaRPr lang="en-US"/>
          </a:p>
        </p:txBody>
      </p:sp>
      <p:sp>
        <p:nvSpPr>
          <p:cNvPr id="9" name="TextBox 8">
            <a:extLst>
              <a:ext uri="{FF2B5EF4-FFF2-40B4-BE49-F238E27FC236}">
                <a16:creationId xmlns:a16="http://schemas.microsoft.com/office/drawing/2014/main" id="{1F8BF114-E3A7-AEB1-6DA5-7370CD2CBCD5}"/>
              </a:ext>
            </a:extLst>
          </p:cNvPr>
          <p:cNvSpPr txBox="1"/>
          <p:nvPr/>
        </p:nvSpPr>
        <p:spPr>
          <a:xfrm>
            <a:off x="0" y="1219699"/>
            <a:ext cx="6774027" cy="5324535"/>
          </a:xfrm>
          <a:prstGeom prst="rect">
            <a:avLst/>
          </a:prstGeom>
          <a:noFill/>
        </p:spPr>
        <p:txBody>
          <a:bodyPr wrap="square" rtlCol="0">
            <a:spAutoFit/>
          </a:bodyPr>
          <a:lstStyle/>
          <a:p>
            <a:r>
              <a:rPr lang="en-US" sz="3200" dirty="0">
                <a:solidFill>
                  <a:srgbClr val="002060"/>
                </a:solidFill>
              </a:rPr>
              <a:t>Reactions</a:t>
            </a:r>
          </a:p>
          <a:p>
            <a:pPr marL="742950" lvl="1" indent="-285750">
              <a:buFont typeface="Arial" panose="020B0604020202020204" pitchFamily="34" charset="0"/>
              <a:buChar char="•"/>
            </a:pPr>
            <a:r>
              <a:rPr lang="en-US" sz="2800" dirty="0">
                <a:solidFill>
                  <a:srgbClr val="002060"/>
                </a:solidFill>
              </a:rPr>
              <a:t>First Order Decay</a:t>
            </a:r>
          </a:p>
          <a:p>
            <a:pPr marL="742950" lvl="1" indent="-285750">
              <a:buFont typeface="Arial" panose="020B0604020202020204" pitchFamily="34" charset="0"/>
              <a:buChar char="•"/>
            </a:pPr>
            <a:r>
              <a:rPr lang="en-US" sz="2800" dirty="0">
                <a:solidFill>
                  <a:srgbClr val="002060"/>
                </a:solidFill>
              </a:rPr>
              <a:t>Photo-transformation</a:t>
            </a:r>
          </a:p>
          <a:p>
            <a:pPr marL="1200150" lvl="2" indent="-285750">
              <a:buFont typeface="Arial" panose="020B0604020202020204" pitchFamily="34" charset="0"/>
              <a:buChar char="•"/>
            </a:pPr>
            <a:r>
              <a:rPr lang="en-US" sz="2800" dirty="0">
                <a:solidFill>
                  <a:srgbClr val="002060"/>
                </a:solidFill>
              </a:rPr>
              <a:t>Requires Light Module</a:t>
            </a:r>
          </a:p>
          <a:p>
            <a:pPr marL="800100" lvl="1" indent="-342900">
              <a:buFont typeface="Arial" panose="020B0604020202020204" pitchFamily="34" charset="0"/>
              <a:buChar char="•"/>
            </a:pPr>
            <a:r>
              <a:rPr lang="en-US" sz="2800" dirty="0">
                <a:solidFill>
                  <a:srgbClr val="002060"/>
                </a:solidFill>
              </a:rPr>
              <a:t>Biodegradation</a:t>
            </a:r>
          </a:p>
          <a:p>
            <a:pPr marL="1257300" lvl="2" indent="-342900">
              <a:buFont typeface="Arial" panose="020B0604020202020204" pitchFamily="34" charset="0"/>
              <a:buChar char="•"/>
            </a:pPr>
            <a:r>
              <a:rPr lang="en-US" sz="2800" dirty="0">
                <a:solidFill>
                  <a:srgbClr val="002060"/>
                </a:solidFill>
              </a:rPr>
              <a:t>Zero order</a:t>
            </a:r>
          </a:p>
          <a:p>
            <a:pPr marL="1257300" lvl="2" indent="-342900">
              <a:buFont typeface="Arial" panose="020B0604020202020204" pitchFamily="34" charset="0"/>
              <a:buChar char="•"/>
            </a:pPr>
            <a:r>
              <a:rPr lang="en-US" sz="2800" dirty="0">
                <a:solidFill>
                  <a:srgbClr val="002060"/>
                </a:solidFill>
              </a:rPr>
              <a:t>First Order</a:t>
            </a:r>
          </a:p>
          <a:p>
            <a:pPr marL="1257300" lvl="2" indent="-342900">
              <a:buFont typeface="Arial" panose="020B0604020202020204" pitchFamily="34" charset="0"/>
              <a:buChar char="•"/>
            </a:pPr>
            <a:r>
              <a:rPr lang="en-US" sz="2800" dirty="0">
                <a:solidFill>
                  <a:srgbClr val="002060"/>
                </a:solidFill>
              </a:rPr>
              <a:t>Monod</a:t>
            </a:r>
          </a:p>
          <a:p>
            <a:pPr marL="1257300" lvl="2" indent="-342900">
              <a:buFont typeface="Arial" panose="020B0604020202020204" pitchFamily="34" charset="0"/>
              <a:buChar char="•"/>
            </a:pPr>
            <a:r>
              <a:rPr lang="en-US" sz="2800" dirty="0">
                <a:solidFill>
                  <a:srgbClr val="002060"/>
                </a:solidFill>
              </a:rPr>
              <a:t>Second Order</a:t>
            </a:r>
          </a:p>
          <a:p>
            <a:pPr marL="800100" lvl="1" indent="-342900">
              <a:buFont typeface="Arial" panose="020B0604020202020204" pitchFamily="34" charset="0"/>
              <a:buChar char="•"/>
            </a:pPr>
            <a:r>
              <a:rPr lang="en-US" sz="2800" dirty="0">
                <a:solidFill>
                  <a:srgbClr val="002060"/>
                </a:solidFill>
              </a:rPr>
              <a:t>Oxidation - Reduction</a:t>
            </a:r>
          </a:p>
          <a:p>
            <a:r>
              <a:rPr lang="en-US" sz="2800" dirty="0">
                <a:solidFill>
                  <a:srgbClr val="002060"/>
                </a:solidFill>
              </a:rPr>
              <a:t>	</a:t>
            </a:r>
          </a:p>
          <a:p>
            <a:r>
              <a:rPr lang="en-US" sz="2800" dirty="0">
                <a:solidFill>
                  <a:srgbClr val="002060"/>
                </a:solidFill>
              </a:rPr>
              <a:t>		</a:t>
            </a:r>
          </a:p>
        </p:txBody>
      </p:sp>
      <p:sp>
        <p:nvSpPr>
          <p:cNvPr id="13" name="Title 1">
            <a:extLst>
              <a:ext uri="{FF2B5EF4-FFF2-40B4-BE49-F238E27FC236}">
                <a16:creationId xmlns:a16="http://schemas.microsoft.com/office/drawing/2014/main" id="{53D0A303-5A4E-9C4B-09E2-02953A0D6D22}"/>
              </a:ext>
            </a:extLst>
          </p:cNvPr>
          <p:cNvSpPr txBox="1">
            <a:spLocks/>
          </p:cNvSpPr>
          <p:nvPr/>
        </p:nvSpPr>
        <p:spPr>
          <a:xfrm>
            <a:off x="0" y="17289"/>
            <a:ext cx="10515600" cy="8539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Solute Chemical Processes</a:t>
            </a:r>
          </a:p>
        </p:txBody>
      </p:sp>
      <p:grpSp>
        <p:nvGrpSpPr>
          <p:cNvPr id="33" name="Group 32">
            <a:extLst>
              <a:ext uri="{FF2B5EF4-FFF2-40B4-BE49-F238E27FC236}">
                <a16:creationId xmlns:a16="http://schemas.microsoft.com/office/drawing/2014/main" id="{960D6C5C-4792-7D8F-59B5-F89169E5F4CF}"/>
              </a:ext>
            </a:extLst>
          </p:cNvPr>
          <p:cNvGrpSpPr/>
          <p:nvPr/>
        </p:nvGrpSpPr>
        <p:grpSpPr>
          <a:xfrm>
            <a:off x="4862945" y="1072978"/>
            <a:ext cx="7329055" cy="4662804"/>
            <a:chOff x="5141510" y="1052430"/>
            <a:chExt cx="6973601" cy="4319338"/>
          </a:xfrm>
        </p:grpSpPr>
        <p:pic>
          <p:nvPicPr>
            <p:cNvPr id="14" name="Picture 13">
              <a:extLst>
                <a:ext uri="{FF2B5EF4-FFF2-40B4-BE49-F238E27FC236}">
                  <a16:creationId xmlns:a16="http://schemas.microsoft.com/office/drawing/2014/main" id="{C5BBB0E9-75D8-5E8E-0784-8DC7287B9866}"/>
                </a:ext>
              </a:extLst>
            </p:cNvPr>
            <p:cNvPicPr>
              <a:picLocks noChangeAspect="1"/>
            </p:cNvPicPr>
            <p:nvPr/>
          </p:nvPicPr>
          <p:blipFill>
            <a:blip r:embed="rId2"/>
            <a:stretch>
              <a:fillRect/>
            </a:stretch>
          </p:blipFill>
          <p:spPr>
            <a:xfrm>
              <a:off x="5141510" y="1052430"/>
              <a:ext cx="6973601" cy="4319338"/>
            </a:xfrm>
            <a:prstGeom prst="rect">
              <a:avLst/>
            </a:prstGeom>
          </p:spPr>
        </p:pic>
        <p:sp>
          <p:nvSpPr>
            <p:cNvPr id="15" name="TextBox 14">
              <a:extLst>
                <a:ext uri="{FF2B5EF4-FFF2-40B4-BE49-F238E27FC236}">
                  <a16:creationId xmlns:a16="http://schemas.microsoft.com/office/drawing/2014/main" id="{98519E03-0B60-B9B8-D570-6EE4A1792CD6}"/>
                </a:ext>
              </a:extLst>
            </p:cNvPr>
            <p:cNvSpPr txBox="1"/>
            <p:nvPr/>
          </p:nvSpPr>
          <p:spPr>
            <a:xfrm>
              <a:off x="7800279" y="1655351"/>
              <a:ext cx="1370632" cy="461665"/>
            </a:xfrm>
            <a:prstGeom prst="rect">
              <a:avLst/>
            </a:prstGeom>
            <a:solidFill>
              <a:srgbClr val="C6DAF2"/>
            </a:solidFill>
          </p:spPr>
          <p:txBody>
            <a:bodyPr wrap="none" rtlCol="0">
              <a:spAutoFit/>
            </a:bodyPr>
            <a:lstStyle/>
            <a:p>
              <a:pPr algn="ctr"/>
              <a:r>
                <a:rPr lang="en-US" sz="1200" dirty="0"/>
                <a:t>Photodegradation</a:t>
              </a:r>
            </a:p>
            <a:p>
              <a:endParaRPr lang="en-US" sz="1200" dirty="0"/>
            </a:p>
          </p:txBody>
        </p:sp>
        <p:sp>
          <p:nvSpPr>
            <p:cNvPr id="16" name="TextBox 15">
              <a:extLst>
                <a:ext uri="{FF2B5EF4-FFF2-40B4-BE49-F238E27FC236}">
                  <a16:creationId xmlns:a16="http://schemas.microsoft.com/office/drawing/2014/main" id="{D78F40F5-6E73-B7AE-9306-E1FD5D1C0E79}"/>
                </a:ext>
              </a:extLst>
            </p:cNvPr>
            <p:cNvSpPr txBox="1"/>
            <p:nvPr/>
          </p:nvSpPr>
          <p:spPr>
            <a:xfrm>
              <a:off x="7800279" y="2710635"/>
              <a:ext cx="1294495" cy="461665"/>
            </a:xfrm>
            <a:prstGeom prst="rect">
              <a:avLst/>
            </a:prstGeom>
            <a:solidFill>
              <a:srgbClr val="C6DAF2"/>
            </a:solidFill>
          </p:spPr>
          <p:txBody>
            <a:bodyPr wrap="square" rtlCol="0">
              <a:spAutoFit/>
            </a:bodyPr>
            <a:lstStyle/>
            <a:p>
              <a:pPr algn="ctr"/>
              <a:r>
                <a:rPr lang="en-US" sz="1200" dirty="0"/>
                <a:t>Biodegradation</a:t>
              </a:r>
            </a:p>
            <a:p>
              <a:pPr algn="ctr"/>
              <a:endParaRPr lang="en-US" sz="1200" dirty="0"/>
            </a:p>
          </p:txBody>
        </p:sp>
        <p:sp>
          <p:nvSpPr>
            <p:cNvPr id="17" name="TextBox 16">
              <a:extLst>
                <a:ext uri="{FF2B5EF4-FFF2-40B4-BE49-F238E27FC236}">
                  <a16:creationId xmlns:a16="http://schemas.microsoft.com/office/drawing/2014/main" id="{1AE65696-1907-D1EC-C722-222D7BEE8BF1}"/>
                </a:ext>
              </a:extLst>
            </p:cNvPr>
            <p:cNvSpPr txBox="1"/>
            <p:nvPr/>
          </p:nvSpPr>
          <p:spPr>
            <a:xfrm>
              <a:off x="7800279" y="3681286"/>
              <a:ext cx="1294495" cy="461665"/>
            </a:xfrm>
            <a:prstGeom prst="rect">
              <a:avLst/>
            </a:prstGeom>
            <a:solidFill>
              <a:srgbClr val="C6DAF2"/>
            </a:solidFill>
          </p:spPr>
          <p:txBody>
            <a:bodyPr wrap="square" rtlCol="0">
              <a:spAutoFit/>
            </a:bodyPr>
            <a:lstStyle/>
            <a:p>
              <a:pPr algn="ctr"/>
              <a:r>
                <a:rPr lang="en-US" sz="1200" dirty="0"/>
                <a:t>Oxidation</a:t>
              </a:r>
            </a:p>
            <a:p>
              <a:endParaRPr lang="en-US" sz="1200" dirty="0"/>
            </a:p>
          </p:txBody>
        </p:sp>
        <p:sp>
          <p:nvSpPr>
            <p:cNvPr id="18" name="TextBox 17">
              <a:extLst>
                <a:ext uri="{FF2B5EF4-FFF2-40B4-BE49-F238E27FC236}">
                  <a16:creationId xmlns:a16="http://schemas.microsoft.com/office/drawing/2014/main" id="{B473B169-173B-8081-29D1-2BF4B9DB1678}"/>
                </a:ext>
              </a:extLst>
            </p:cNvPr>
            <p:cNvSpPr txBox="1"/>
            <p:nvPr/>
          </p:nvSpPr>
          <p:spPr>
            <a:xfrm>
              <a:off x="7838347" y="4638335"/>
              <a:ext cx="1294495" cy="461665"/>
            </a:xfrm>
            <a:prstGeom prst="rect">
              <a:avLst/>
            </a:prstGeom>
            <a:solidFill>
              <a:srgbClr val="C6DAF2"/>
            </a:solidFill>
          </p:spPr>
          <p:txBody>
            <a:bodyPr wrap="square" rtlCol="0">
              <a:spAutoFit/>
            </a:bodyPr>
            <a:lstStyle/>
            <a:p>
              <a:pPr algn="ctr"/>
              <a:r>
                <a:rPr lang="en-US" sz="1200" dirty="0"/>
                <a:t>Reduction</a:t>
              </a:r>
            </a:p>
            <a:p>
              <a:endParaRPr lang="en-US" sz="1200" dirty="0"/>
            </a:p>
          </p:txBody>
        </p:sp>
        <p:cxnSp>
          <p:nvCxnSpPr>
            <p:cNvPr id="21" name="Straight Arrow Connector 20">
              <a:extLst>
                <a:ext uri="{FF2B5EF4-FFF2-40B4-BE49-F238E27FC236}">
                  <a16:creationId xmlns:a16="http://schemas.microsoft.com/office/drawing/2014/main" id="{71B58912-E67B-1DA8-1AB4-352980D9AAE0}"/>
                </a:ext>
              </a:extLst>
            </p:cNvPr>
            <p:cNvCxnSpPr>
              <a:cxnSpLocks/>
            </p:cNvCxnSpPr>
            <p:nvPr/>
          </p:nvCxnSpPr>
          <p:spPr>
            <a:xfrm>
              <a:off x="7826995" y="1944059"/>
              <a:ext cx="1343916" cy="125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995EA08B-E442-58C6-771E-A25524733F2D}"/>
                </a:ext>
              </a:extLst>
            </p:cNvPr>
            <p:cNvCxnSpPr>
              <a:cxnSpLocks/>
            </p:cNvCxnSpPr>
            <p:nvPr/>
          </p:nvCxnSpPr>
          <p:spPr>
            <a:xfrm>
              <a:off x="7800279" y="2995945"/>
              <a:ext cx="1343916" cy="125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1BFCBDC6-F76D-977D-EC6E-E217F64C16C9}"/>
                </a:ext>
              </a:extLst>
            </p:cNvPr>
            <p:cNvCxnSpPr>
              <a:cxnSpLocks/>
            </p:cNvCxnSpPr>
            <p:nvPr/>
          </p:nvCxnSpPr>
          <p:spPr>
            <a:xfrm>
              <a:off x="7832468" y="3950153"/>
              <a:ext cx="1343916" cy="125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5615FEB9-9010-1119-974B-780659D95E51}"/>
                </a:ext>
              </a:extLst>
            </p:cNvPr>
            <p:cNvCxnSpPr>
              <a:cxnSpLocks/>
            </p:cNvCxnSpPr>
            <p:nvPr/>
          </p:nvCxnSpPr>
          <p:spPr>
            <a:xfrm>
              <a:off x="7810337" y="4869894"/>
              <a:ext cx="1343916" cy="125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78726712-65B9-79F9-ECAD-3FBA161C5B89}"/>
                </a:ext>
              </a:extLst>
            </p:cNvPr>
            <p:cNvSpPr txBox="1"/>
            <p:nvPr/>
          </p:nvSpPr>
          <p:spPr>
            <a:xfrm>
              <a:off x="9696864" y="1406711"/>
              <a:ext cx="236276" cy="261610"/>
            </a:xfrm>
            <a:prstGeom prst="rect">
              <a:avLst/>
            </a:prstGeom>
            <a:solidFill>
              <a:srgbClr val="C6DAF2"/>
            </a:solidFill>
          </p:spPr>
          <p:txBody>
            <a:bodyPr wrap="square" rtlCol="0">
              <a:spAutoFit/>
            </a:bodyPr>
            <a:lstStyle/>
            <a:p>
              <a:pPr algn="ctr"/>
              <a:r>
                <a:rPr lang="en-US" sz="1100" dirty="0"/>
                <a:t>O</a:t>
              </a:r>
            </a:p>
          </p:txBody>
        </p:sp>
        <p:sp>
          <p:nvSpPr>
            <p:cNvPr id="28" name="TextBox 27">
              <a:extLst>
                <a:ext uri="{FF2B5EF4-FFF2-40B4-BE49-F238E27FC236}">
                  <a16:creationId xmlns:a16="http://schemas.microsoft.com/office/drawing/2014/main" id="{15710220-EA6E-BB5D-3684-DAC37397D001}"/>
                </a:ext>
              </a:extLst>
            </p:cNvPr>
            <p:cNvSpPr txBox="1"/>
            <p:nvPr/>
          </p:nvSpPr>
          <p:spPr>
            <a:xfrm>
              <a:off x="9696864" y="2334995"/>
              <a:ext cx="236276" cy="261610"/>
            </a:xfrm>
            <a:prstGeom prst="rect">
              <a:avLst/>
            </a:prstGeom>
            <a:solidFill>
              <a:srgbClr val="C6DAF2"/>
            </a:solidFill>
          </p:spPr>
          <p:txBody>
            <a:bodyPr wrap="square" rtlCol="0">
              <a:spAutoFit/>
            </a:bodyPr>
            <a:lstStyle/>
            <a:p>
              <a:pPr algn="ctr"/>
              <a:r>
                <a:rPr lang="en-US" sz="1100" dirty="0"/>
                <a:t>O</a:t>
              </a:r>
            </a:p>
          </p:txBody>
        </p:sp>
        <p:sp>
          <p:nvSpPr>
            <p:cNvPr id="29" name="TextBox 28">
              <a:extLst>
                <a:ext uri="{FF2B5EF4-FFF2-40B4-BE49-F238E27FC236}">
                  <a16:creationId xmlns:a16="http://schemas.microsoft.com/office/drawing/2014/main" id="{31622890-2DD3-B760-19EB-6BD558B3DBAE}"/>
                </a:ext>
              </a:extLst>
            </p:cNvPr>
            <p:cNvSpPr txBox="1"/>
            <p:nvPr/>
          </p:nvSpPr>
          <p:spPr>
            <a:xfrm>
              <a:off x="10121026" y="2614144"/>
              <a:ext cx="611068" cy="261610"/>
            </a:xfrm>
            <a:prstGeom prst="rect">
              <a:avLst/>
            </a:prstGeom>
            <a:solidFill>
              <a:srgbClr val="C6DAF2"/>
            </a:solidFill>
          </p:spPr>
          <p:txBody>
            <a:bodyPr wrap="square" rtlCol="0">
              <a:spAutoFit/>
            </a:bodyPr>
            <a:lstStyle/>
            <a:p>
              <a:pPr algn="ctr"/>
              <a:r>
                <a:rPr lang="en-US" sz="1100" dirty="0"/>
                <a:t>COOH</a:t>
              </a:r>
            </a:p>
          </p:txBody>
        </p:sp>
        <p:sp>
          <p:nvSpPr>
            <p:cNvPr id="30" name="TextBox 29">
              <a:extLst>
                <a:ext uri="{FF2B5EF4-FFF2-40B4-BE49-F238E27FC236}">
                  <a16:creationId xmlns:a16="http://schemas.microsoft.com/office/drawing/2014/main" id="{90212246-235B-F686-6381-430B1DBFE74C}"/>
                </a:ext>
              </a:extLst>
            </p:cNvPr>
            <p:cNvSpPr txBox="1"/>
            <p:nvPr/>
          </p:nvSpPr>
          <p:spPr>
            <a:xfrm>
              <a:off x="10121026" y="3157129"/>
              <a:ext cx="611068" cy="261610"/>
            </a:xfrm>
            <a:prstGeom prst="rect">
              <a:avLst/>
            </a:prstGeom>
            <a:solidFill>
              <a:srgbClr val="C6DAF2"/>
            </a:solidFill>
          </p:spPr>
          <p:txBody>
            <a:bodyPr wrap="square" rtlCol="0">
              <a:spAutoFit/>
            </a:bodyPr>
            <a:lstStyle/>
            <a:p>
              <a:pPr algn="ctr"/>
              <a:r>
                <a:rPr lang="en-US" sz="1100" dirty="0"/>
                <a:t>COOH</a:t>
              </a:r>
            </a:p>
          </p:txBody>
        </p:sp>
        <p:sp>
          <p:nvSpPr>
            <p:cNvPr id="31" name="TextBox 30">
              <a:extLst>
                <a:ext uri="{FF2B5EF4-FFF2-40B4-BE49-F238E27FC236}">
                  <a16:creationId xmlns:a16="http://schemas.microsoft.com/office/drawing/2014/main" id="{B0C89EE0-B51F-FCB2-41FF-7C9988763110}"/>
                </a:ext>
              </a:extLst>
            </p:cNvPr>
            <p:cNvSpPr txBox="1"/>
            <p:nvPr/>
          </p:nvSpPr>
          <p:spPr>
            <a:xfrm>
              <a:off x="10163815" y="3616634"/>
              <a:ext cx="441127" cy="261610"/>
            </a:xfrm>
            <a:prstGeom prst="rect">
              <a:avLst/>
            </a:prstGeom>
            <a:solidFill>
              <a:srgbClr val="C6DAF2"/>
            </a:solidFill>
          </p:spPr>
          <p:txBody>
            <a:bodyPr wrap="square" rtlCol="0">
              <a:spAutoFit/>
            </a:bodyPr>
            <a:lstStyle/>
            <a:p>
              <a:pPr algn="ctr"/>
              <a:r>
                <a:rPr lang="en-US" sz="1100" dirty="0"/>
                <a:t>OH</a:t>
              </a:r>
            </a:p>
          </p:txBody>
        </p:sp>
        <p:sp>
          <p:nvSpPr>
            <p:cNvPr id="32" name="TextBox 31">
              <a:extLst>
                <a:ext uri="{FF2B5EF4-FFF2-40B4-BE49-F238E27FC236}">
                  <a16:creationId xmlns:a16="http://schemas.microsoft.com/office/drawing/2014/main" id="{491193DA-7235-B305-14AE-8DD79393D0C0}"/>
                </a:ext>
              </a:extLst>
            </p:cNvPr>
            <p:cNvSpPr txBox="1"/>
            <p:nvPr/>
          </p:nvSpPr>
          <p:spPr>
            <a:xfrm>
              <a:off x="10154818" y="4059434"/>
              <a:ext cx="441127" cy="261610"/>
            </a:xfrm>
            <a:prstGeom prst="rect">
              <a:avLst/>
            </a:prstGeom>
            <a:solidFill>
              <a:srgbClr val="C6DAF2"/>
            </a:solidFill>
          </p:spPr>
          <p:txBody>
            <a:bodyPr wrap="square" rtlCol="0">
              <a:spAutoFit/>
            </a:bodyPr>
            <a:lstStyle/>
            <a:p>
              <a:pPr algn="ctr"/>
              <a:r>
                <a:rPr lang="en-US" sz="1100" dirty="0"/>
                <a:t>OH</a:t>
              </a:r>
            </a:p>
          </p:txBody>
        </p:sp>
      </p:grpSp>
    </p:spTree>
    <p:extLst>
      <p:ext uri="{BB962C8B-B14F-4D97-AF65-F5344CB8AC3E}">
        <p14:creationId xmlns:p14="http://schemas.microsoft.com/office/powerpoint/2010/main" val="17449514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B3899CD0B5CA4E9DAAAE93EAF5C7B8" ma:contentTypeVersion="4" ma:contentTypeDescription="Create a new document." ma:contentTypeScope="" ma:versionID="722552f2a4833060fe16a77864df408f">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1d0ba6e2-c11e-4e35-9c9a-4f3bc52d9dba" targetNamespace="http://schemas.microsoft.com/office/2006/metadata/properties" ma:root="true" ma:fieldsID="3d30f2a4812764a5e221fa0f75ea0837" ns1:_="" ns2:_="" ns3:_="" ns4:_="" ns5:_="">
    <xsd:import namespace="http://schemas.microsoft.com/sharepoint/v3"/>
    <xsd:import namespace="4ffa91fb-a0ff-4ac5-b2db-65c790d184a4"/>
    <xsd:import namespace="http://schemas.microsoft.com/sharepoint.v3"/>
    <xsd:import namespace="http://schemas.microsoft.com/sharepoint/v3/fields"/>
    <xsd:import namespace="1d0ba6e2-c11e-4e35-9c9a-4f3bc52d9dba"/>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e3f09c3df709400db2417a7161762d6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23"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8"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9"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10"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11" nillable="true" ma:displayName="Record" ma:default="Shared" ma:description="For documents that provide evidence of EPA decisions and actions, select &quot;Shared&quot; (open access) or &quot;Private&quot; (restricted access)." ma:format="Dropdown" ma:internalName="Record" ma:readOnly="false">
      <xsd:simpleType>
        <xsd:restriction base="dms:Choice">
          <xsd:enumeration value="None"/>
          <xsd:enumeration value="Shared"/>
          <xsd:enumeration value="Private"/>
        </xsd:restriction>
      </xsd:simpleType>
    </xsd:element>
    <xsd:element name="Identifier" ma:index="15"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7"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8"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20"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22"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24"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5"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6" nillable="true" ma:displayName="Taxonomy Catch All Column1" ma:hidden="true" ma:list="{c9b79201-38ff-4552-9d94-337b20200e36}" ma:internalName="TaxCatchAllLabel" ma:readOnly="true" ma:showField="CatchAllDataLabel" ma:web="1d0ba6e2-c11e-4e35-9c9a-4f3bc52d9dba">
      <xsd:complexType>
        <xsd:complexContent>
          <xsd:extension base="dms:MultiChoiceLookup">
            <xsd:sequence>
              <xsd:element name="Value" type="dms:Lookup" maxOccurs="unbounded" minOccurs="0" nillable="true"/>
            </xsd:sequence>
          </xsd:extension>
        </xsd:complexContent>
      </xsd:complexType>
    </xsd:element>
    <xsd:element name="TaxCatchAll" ma:index="27" nillable="true" ma:displayName="Taxonomy Catch All Column" ma:hidden="true" ma:list="{c9b79201-38ff-4552-9d94-337b20200e36}" ma:internalName="TaxCatchAll" ma:showField="CatchAllData" ma:web="1d0ba6e2-c11e-4e35-9c9a-4f3bc52d9db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12"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9"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21"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d0ba6e2-c11e-4e35-9c9a-4f3bc52d9dba" elementFormDefault="qualified">
    <xsd:import namespace="http://schemas.microsoft.com/office/2006/documentManagement/types"/>
    <xsd:import namespace="http://schemas.microsoft.com/office/infopath/2007/PartnerControls"/>
    <xsd:element name="e3f09c3df709400db2417a7161762d62" ma:index="28"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LastSyncTimeStamp="2016-08-25T00:16:07.24Z"/>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cord xmlns="4ffa91fb-a0ff-4ac5-b2db-65c790d184a4">Shared</Record>
    <Document_x0020_Creation_x0020_Date xmlns="4ffa91fb-a0ff-4ac5-b2db-65c790d184a4">2025-09-25T13:54:18+00:00</Document_x0020_Creation_x0020_Date>
    <Language xmlns="http://schemas.microsoft.com/sharepoint/v3">English</Language>
    <_Source xmlns="http://schemas.microsoft.com/sharepoint/v3/fields" xsi:nil="tru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ights xmlns="4ffa91fb-a0ff-4ac5-b2db-65c790d184a4" xsi:nil="tru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3f09c3df709400db2417a7161762d62 xmlns="1d0ba6e2-c11e-4e35-9c9a-4f3bc52d9dba">
      <Terms xmlns="http://schemas.microsoft.com/office/infopath/2007/PartnerControls"/>
    </e3f09c3df709400db2417a7161762d62>
    <EPA_x0020_Contributor xmlns="4ffa91fb-a0ff-4ac5-b2db-65c790d184a4">
      <UserInfo>
        <DisplayName/>
        <AccountId xsi:nil="true"/>
        <AccountType/>
      </UserInfo>
    </EPA_x0020_Contributor>
    <TaxCatchAll xmlns="4ffa91fb-a0ff-4ac5-b2db-65c790d184a4" xsi:nil="true"/>
  </documentManagement>
</p:properties>
</file>

<file path=customXml/itemProps1.xml><?xml version="1.0" encoding="utf-8"?>
<ds:datastoreItem xmlns:ds="http://schemas.openxmlformats.org/officeDocument/2006/customXml" ds:itemID="{4769F575-E89A-459B-9A69-F392247B9312}"/>
</file>

<file path=customXml/itemProps2.xml><?xml version="1.0" encoding="utf-8"?>
<ds:datastoreItem xmlns:ds="http://schemas.openxmlformats.org/officeDocument/2006/customXml" ds:itemID="{A87E2C58-0E3B-426B-9062-42D852F2496D}"/>
</file>

<file path=customXml/itemProps3.xml><?xml version="1.0" encoding="utf-8"?>
<ds:datastoreItem xmlns:ds="http://schemas.openxmlformats.org/officeDocument/2006/customXml" ds:itemID="{CC522390-5909-4CA4-AD88-91579EDEFFBF}"/>
</file>

<file path=customXml/itemProps4.xml><?xml version="1.0" encoding="utf-8"?>
<ds:datastoreItem xmlns:ds="http://schemas.openxmlformats.org/officeDocument/2006/customXml" ds:itemID="{A893A91C-A0B5-417A-8E6C-6B4CDD92973C}"/>
</file>

<file path=docProps/app.xml><?xml version="1.0" encoding="utf-8"?>
<Properties xmlns="http://schemas.openxmlformats.org/officeDocument/2006/extended-properties" xmlns:vt="http://schemas.openxmlformats.org/officeDocument/2006/docPropsVTypes">
  <Template/>
  <TotalTime>11212</TotalTime>
  <Words>2657</Words>
  <Application>Microsoft Office PowerPoint</Application>
  <PresentationFormat>Widescreen</PresentationFormat>
  <Paragraphs>658</Paragraphs>
  <Slides>37</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37</vt:i4>
      </vt:variant>
    </vt:vector>
  </HeadingPairs>
  <TitlesOfParts>
    <vt:vector size="51" baseType="lpstr">
      <vt:lpstr>ＭＳ Ｐゴシック</vt:lpstr>
      <vt:lpstr>Aptos</vt:lpstr>
      <vt:lpstr>Aptos Display</vt:lpstr>
      <vt:lpstr>Arial</vt:lpstr>
      <vt:lpstr>Calibri</vt:lpstr>
      <vt:lpstr>Cambria Math</vt:lpstr>
      <vt:lpstr>Helvetica</vt:lpstr>
      <vt:lpstr>Palatino</vt:lpstr>
      <vt:lpstr>Roboto</vt:lpstr>
      <vt:lpstr>Segoe UI</vt:lpstr>
      <vt:lpstr>Source Sans Pro Web</vt:lpstr>
      <vt:lpstr>Symbol</vt:lpstr>
      <vt:lpstr>Times New Roman</vt:lpstr>
      <vt:lpstr>Office Theme</vt:lpstr>
      <vt:lpstr>Introduction to WASP8 Advanced Toxicant Module</vt:lpstr>
      <vt:lpstr>PowerPoint Presentation</vt:lpstr>
      <vt:lpstr>PowerPoint Presentation</vt:lpstr>
      <vt:lpstr>PowerPoint Presentation</vt:lpstr>
      <vt:lpstr>PowerPoint Presentation</vt:lpstr>
      <vt:lpstr>PowerPoint Presentation</vt:lpstr>
      <vt:lpstr>Solute Chemicals Modeling</vt:lpstr>
      <vt:lpstr>PowerPoint Presentation</vt:lpstr>
      <vt:lpstr>PowerPoint Presentation</vt:lpstr>
      <vt:lpstr>PowerPoint Presentation</vt:lpstr>
      <vt:lpstr>Solids Modeling</vt:lpstr>
      <vt:lpstr>Average Solids Transport Rates from Observations and Mass Balance</vt:lpstr>
      <vt:lpstr>Light and Photoreactions</vt:lpstr>
      <vt:lpstr>Division of Wavelengths by Latitude</vt:lpstr>
      <vt:lpstr>Light and Photoreactions</vt:lpstr>
      <vt:lpstr>Light and Photoreactions</vt:lpstr>
      <vt:lpstr>Using the Advanced Toxicant Module</vt:lpstr>
      <vt:lpstr>Gold King Mine</vt:lpstr>
      <vt:lpstr>Model Domain</vt:lpstr>
      <vt:lpstr>Conceptual Model</vt:lpstr>
      <vt:lpstr>Plume Movement</vt:lpstr>
      <vt:lpstr>Total Metals: Peak Concentrations</vt:lpstr>
      <vt:lpstr>Individual Metals: Peak Concentrations</vt:lpstr>
      <vt:lpstr>Black Butte Mercury  Mine</vt:lpstr>
      <vt:lpstr>Surface Waters impacted by Mercury  Mine</vt:lpstr>
      <vt:lpstr>Surface Waters impacted by Mercury  Mine</vt:lpstr>
      <vt:lpstr>Surface Waters impacted by Mercury  Mine</vt:lpstr>
      <vt:lpstr>Surface Waters impacted by Mercury  Mine</vt:lpstr>
      <vt:lpstr>Surface Waters impacted by Mercury  Mine</vt:lpstr>
      <vt:lpstr>Carbon-based Nanomaterials in Freshwaters</vt:lpstr>
      <vt:lpstr>PowerPoint Presentation</vt:lpstr>
      <vt:lpstr>PowerPoint Presentation</vt:lpstr>
      <vt:lpstr>PowerPoint Presentation</vt:lpstr>
      <vt:lpstr>PowerPoint Presentation</vt:lpstr>
      <vt:lpstr>PowerPoint Presentation</vt:lpstr>
      <vt:lpstr>PowerPoint Presentation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WASP8 Advanced Toxicant Module</dc:title>
  <dc:creator>Christopher Knightes</dc:creator>
  <cp:lastModifiedBy>Knightes, Chris</cp:lastModifiedBy>
  <cp:revision>8</cp:revision>
  <dcterms:created xsi:type="dcterms:W3CDTF">2024-09-09T14:51:33Z</dcterms:created>
  <dcterms:modified xsi:type="dcterms:W3CDTF">2025-09-25T14:49:02Z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0x010100BAB3899CD0B5CA4E9DAAAE93EAF5C7B8</vt:lpwstr>
  </property>
  <property fmtid="{D5CDD505-2E9C-101B-9397-08002B2CF9AE}" pid="3" name="TaxKeyword">
    <vt:lpwstr/>
  </property>
</Properties>
</file>